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handoutMasterIdLst>
    <p:handoutMasterId r:id="rId24"/>
  </p:handoutMasterIdLst>
  <p:sldIdLst>
    <p:sldId id="301" r:id="rId2"/>
    <p:sldId id="318" r:id="rId3"/>
    <p:sldId id="302" r:id="rId4"/>
    <p:sldId id="306" r:id="rId5"/>
    <p:sldId id="307" r:id="rId6"/>
    <p:sldId id="308" r:id="rId7"/>
    <p:sldId id="303" r:id="rId8"/>
    <p:sldId id="309" r:id="rId9"/>
    <p:sldId id="304" r:id="rId10"/>
    <p:sldId id="305" r:id="rId11"/>
    <p:sldId id="310" r:id="rId12"/>
    <p:sldId id="311" r:id="rId13"/>
    <p:sldId id="312" r:id="rId14"/>
    <p:sldId id="313" r:id="rId15"/>
    <p:sldId id="314" r:id="rId16"/>
    <p:sldId id="315" r:id="rId17"/>
    <p:sldId id="316" r:id="rId18"/>
    <p:sldId id="317" r:id="rId19"/>
    <p:sldId id="319" r:id="rId20"/>
    <p:sldId id="320" r:id="rId21"/>
    <p:sldId id="321" r:id="rId22"/>
    <p:sldId id="322" r:id="rId23"/>
  </p:sldIdLst>
  <p:sldSz cx="27432000" cy="6858000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86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3E6EDA"/>
    <a:srgbClr val="7598E5"/>
    <a:srgbClr val="5883DF"/>
    <a:srgbClr val="8FABE9"/>
    <a:srgbClr val="DFE52C"/>
    <a:srgbClr val="1E2E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980" autoAdjust="0"/>
    <p:restoredTop sz="99630" autoAdjust="0"/>
  </p:normalViewPr>
  <p:slideViewPr>
    <p:cSldViewPr>
      <p:cViewPr varScale="1">
        <p:scale>
          <a:sx n="40" d="100"/>
          <a:sy n="40" d="100"/>
        </p:scale>
        <p:origin x="-126" y="-1710"/>
      </p:cViewPr>
      <p:guideLst>
        <p:guide orient="horz" pos="2160"/>
        <p:guide pos="86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88412D8-060F-47F7-8912-5BFE43A767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7201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2743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90901" y="2404534"/>
            <a:ext cx="1747560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90901" y="4050834"/>
            <a:ext cx="1747560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037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4" y="609600"/>
            <a:ext cx="19342503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4" y="4470400"/>
            <a:ext cx="19342503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706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501" y="609600"/>
            <a:ext cx="1821180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073813" y="3632200"/>
            <a:ext cx="16255179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4" y="4470400"/>
            <a:ext cx="19342503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219208" y="790378"/>
            <a:ext cx="1371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0009275" y="2886556"/>
            <a:ext cx="1371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220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22663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4" y="1931988"/>
            <a:ext cx="19342503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4" y="4527448"/>
            <a:ext cx="19342503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4057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501" y="609600"/>
            <a:ext cx="1821180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23998" y="4013200"/>
            <a:ext cx="19342505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4" y="4527448"/>
            <a:ext cx="19342503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219208" y="790378"/>
            <a:ext cx="1371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0009275" y="2886556"/>
            <a:ext cx="1371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796521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3049" y="609600"/>
            <a:ext cx="1932345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23998" y="4013200"/>
            <a:ext cx="19342505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4" y="4527448"/>
            <a:ext cx="19342503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707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5/5/2014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6323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927265" y="609600"/>
            <a:ext cx="293567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4" y="609600"/>
            <a:ext cx="15885338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7589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59475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28628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4175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5745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39653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394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4" y="2700868"/>
            <a:ext cx="19342503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4" y="4527448"/>
            <a:ext cx="19342503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225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3" y="2160589"/>
            <a:ext cx="9414079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52432" y="2160590"/>
            <a:ext cx="9414077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5/5/2014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6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0427" y="2160983"/>
            <a:ext cx="941765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0427" y="2737246"/>
            <a:ext cx="941765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1448862" y="2160983"/>
            <a:ext cx="94176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1448865" y="2737246"/>
            <a:ext cx="9417638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154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2" y="609600"/>
            <a:ext cx="19342503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153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219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2" y="1498604"/>
            <a:ext cx="867268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11039" y="514925"/>
            <a:ext cx="1015546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2" y="2777069"/>
            <a:ext cx="867268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5/5/2014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439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3" y="4800600"/>
            <a:ext cx="19342501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24002" y="609600"/>
            <a:ext cx="19342503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3" y="5367338"/>
            <a:ext cx="19342501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906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2743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2" y="609600"/>
            <a:ext cx="1934250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2" y="2160590"/>
            <a:ext cx="19342503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211550" y="6041363"/>
            <a:ext cx="2051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4002" y="6041363"/>
            <a:ext cx="141696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9328993" y="6041363"/>
            <a:ext cx="15375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209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  <p:sldLayoutId id="2147483698" r:id="rId21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13" Type="http://schemas.openxmlformats.org/officeDocument/2006/relationships/image" Target="../media/image41.png"/><Relationship Id="rId3" Type="http://schemas.openxmlformats.org/officeDocument/2006/relationships/image" Target="../media/image140.png"/><Relationship Id="rId7" Type="http://schemas.openxmlformats.org/officeDocument/2006/relationships/image" Target="../media/image180.png"/><Relationship Id="rId12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70.png"/><Relationship Id="rId11" Type="http://schemas.openxmlformats.org/officeDocument/2006/relationships/image" Target="../media/image39.png"/><Relationship Id="rId5" Type="http://schemas.openxmlformats.org/officeDocument/2006/relationships/image" Target="../media/image160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150.png"/><Relationship Id="rId9" Type="http://schemas.openxmlformats.org/officeDocument/2006/relationships/image" Target="../media/image200.png"/><Relationship Id="rId1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52"/>
          <a:stretch/>
        </p:blipFill>
        <p:spPr>
          <a:xfrm>
            <a:off x="9210933" y="0"/>
            <a:ext cx="9010135" cy="25489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305668" y="2590800"/>
            <a:ext cx="891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7200" dirty="0" smtClean="0">
                <a:solidFill>
                  <a:prstClr val="black"/>
                </a:solidFill>
                <a:latin typeface="Calibri" panose="020F0502020204030204"/>
              </a:rPr>
              <a:t>Aria Health | 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Torresdale Campus</a:t>
            </a:r>
            <a:endParaRPr lang="en-US" sz="36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898660" y="3505200"/>
            <a:ext cx="7405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Calibri" panose="020F0502020204030204"/>
              </a:rPr>
              <a:t>Emergency Department</a:t>
            </a:r>
            <a:r>
              <a:rPr lang="en-US" sz="4800" dirty="0" smtClean="0">
                <a:solidFill>
                  <a:prstClr val="black"/>
                </a:solidFill>
                <a:latin typeface="Calibri" panose="020F0502020204030204"/>
              </a:rPr>
              <a:t> | Expansion</a:t>
            </a:r>
            <a:endParaRPr lang="en-US" sz="4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286103" y="5612649"/>
            <a:ext cx="8985422" cy="113877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Calibri" panose="020F0502020204030204"/>
              </a:rPr>
              <a:t>Robert M. Stano 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| AE |</a:t>
            </a:r>
            <a:r>
              <a:rPr lang="en-US" sz="28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Calibri" panose="020F0502020204030204"/>
              </a:rPr>
              <a:t>Construction Option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Calibri" panose="020F0502020204030204"/>
              </a:rPr>
              <a:t>Adviser | Dr. </a:t>
            </a:r>
            <a:r>
              <a:rPr lang="en-US" sz="3200" dirty="0" err="1" smtClean="0">
                <a:solidFill>
                  <a:prstClr val="black"/>
                </a:solidFill>
                <a:latin typeface="Calibri" panose="020F0502020204030204"/>
              </a:rPr>
              <a:t>Chimay</a:t>
            </a:r>
            <a:r>
              <a:rPr lang="en-US" sz="32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 panose="020F0502020204030204"/>
              </a:rPr>
              <a:t>Anumba</a:t>
            </a:r>
            <a:endParaRPr lang="en-US" sz="3200" dirty="0" smtClean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91600" y="4648200"/>
            <a:ext cx="922946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Senior Thesis Presentation | April 16</a:t>
            </a:r>
            <a:r>
              <a:rPr lang="en-US" sz="3600" b="1" baseline="30000" dirty="0">
                <a:solidFill>
                  <a:prstClr val="black"/>
                </a:solidFill>
                <a:latin typeface="Calibri" panose="020F0502020204030204"/>
              </a:rPr>
              <a:t>th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, 2014</a:t>
            </a:r>
          </a:p>
          <a:p>
            <a:pPr algn="ctr"/>
            <a:endParaRPr lang="en-US" sz="3200" b="1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9305668" y="4495800"/>
            <a:ext cx="867753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372600" y="5486400"/>
            <a:ext cx="867753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3886200" y="0"/>
            <a:ext cx="0" cy="6858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886200" y="914400"/>
            <a:ext cx="23545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243815" y="195590"/>
            <a:ext cx="39489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+mn-lt"/>
              </a:rPr>
              <a:t>Bob Stano | Construction</a:t>
            </a:r>
            <a:endParaRPr lang="en-US" sz="2800" b="1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96814" y="132746"/>
            <a:ext cx="8710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+mn-lt"/>
              </a:rPr>
              <a:t>Analysis 2 – Photovoltaic Array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1619" y="1053866"/>
            <a:ext cx="6650372" cy="11223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887328" y="1676400"/>
                <a:ext cx="1081002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𝑉𝐴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7328" y="1676400"/>
                <a:ext cx="1081002" cy="338554"/>
              </a:xfrm>
              <a:prstGeom prst="rect">
                <a:avLst/>
              </a:prstGeom>
              <a:blipFill rotWithShape="0">
                <a:blip r:embed="rId3"/>
                <a:stretch>
                  <a:fillRect l="-5085" r="-5085"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4038600" y="3688541"/>
                <a:ext cx="4941930" cy="6548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6 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𝑀𝑜𝑑𝑢𝑙𝑒𝑠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300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𝑝𝑒𝑟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𝑀𝑜𝑑𝑢𝑙𝑒𝑠</m:t>
                              </m:r>
                            </m:e>
                          </m:d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211.2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</m:oMath>
                  </m:oMathPara>
                </a14:m>
                <a:endParaRPr lang="en-US" dirty="0" smtClean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3688541"/>
                <a:ext cx="4941930" cy="65485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389080" y="4425018"/>
                <a:ext cx="2066400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𝟖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𝟓𝟐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𝑨𝒎𝒑𝒔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9080" y="4425018"/>
                <a:ext cx="2066400" cy="338554"/>
              </a:xfrm>
              <a:prstGeom prst="rect">
                <a:avLst/>
              </a:prstGeom>
              <a:blipFill rotWithShape="0">
                <a:blip r:embed="rId5"/>
                <a:stretch>
                  <a:fillRect l="-2360" r="-4130" b="-3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191000" y="2709446"/>
                <a:ext cx="4781309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𝑀𝑜𝑑𝑢𝑙𝑒𝑠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(35.2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𝑝𝑒𝑟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𝑀𝑜𝑑𝑢𝑙𝑒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00" y="2709446"/>
                <a:ext cx="4781309" cy="338554"/>
              </a:xfrm>
              <a:prstGeom prst="rect">
                <a:avLst/>
              </a:prstGeom>
              <a:blipFill rotWithShape="0">
                <a:blip r:embed="rId6"/>
                <a:stretch>
                  <a:fillRect l="-765" r="-1403" b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5409955" y="3200400"/>
                <a:ext cx="2035750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=211.2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𝑉𝑜𝑙𝑡𝑠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9955" y="3200400"/>
                <a:ext cx="2035750" cy="338554"/>
              </a:xfrm>
              <a:prstGeom prst="rect">
                <a:avLst/>
              </a:prstGeom>
              <a:blipFill rotWithShape="0">
                <a:blip r:embed="rId7"/>
                <a:stretch>
                  <a:fillRect l="-2395" r="-2695"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100507" y="5528846"/>
                <a:ext cx="4818114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8.52 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𝐴𝑚𝑝𝑠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(6 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𝑆𝑒𝑟𝑖𝑒𝑠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𝐵𝑟𝑎𝑛𝑐h𝑒𝑠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0507" y="5528846"/>
                <a:ext cx="4818114" cy="338554"/>
              </a:xfrm>
              <a:prstGeom prst="rect">
                <a:avLst/>
              </a:prstGeom>
              <a:blipFill rotWithShape="0">
                <a:blip r:embed="rId8"/>
                <a:stretch>
                  <a:fillRect l="-759" r="-1392" b="-3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5316320" y="5986046"/>
                <a:ext cx="2234714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𝟓𝟏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𝟏𝟒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𝑨𝒎𝒑𝒔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6320" y="5986046"/>
                <a:ext cx="2234714" cy="338554"/>
              </a:xfrm>
              <a:prstGeom prst="rect">
                <a:avLst/>
              </a:prstGeom>
              <a:blipFill rotWithShape="0">
                <a:blip r:embed="rId9"/>
                <a:stretch>
                  <a:fillRect l="-2180" r="-3542" b="-3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/>
          <p:cNvSpPr txBox="1"/>
          <p:nvPr/>
        </p:nvSpPr>
        <p:spPr>
          <a:xfrm>
            <a:off x="5329682" y="4948535"/>
            <a:ext cx="20819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u="sng" dirty="0" smtClean="0">
                <a:latin typeface="Calibri" panose="020F0502020204030204" pitchFamily="34" charset="0"/>
              </a:rPr>
              <a:t>Parallel Feeder</a:t>
            </a:r>
            <a:endParaRPr lang="en-US" sz="2400" b="1" i="1" u="sng" dirty="0">
              <a:latin typeface="Calibri" panose="020F0502020204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478691" y="2122557"/>
            <a:ext cx="1898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u="sng" dirty="0" smtClean="0">
                <a:latin typeface="Calibri" panose="020F0502020204030204" pitchFamily="34" charset="0"/>
              </a:rPr>
              <a:t>Series Branch</a:t>
            </a:r>
            <a:endParaRPr lang="en-US" sz="2400" b="1" i="1" u="sng" dirty="0">
              <a:latin typeface="Calibri" panose="020F05020202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17754" y="1068169"/>
            <a:ext cx="1973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u="sng" dirty="0" smtClean="0">
                <a:latin typeface="Calibri" panose="020F0502020204030204" pitchFamily="34" charset="0"/>
              </a:rPr>
              <a:t>Direct Current</a:t>
            </a:r>
            <a:endParaRPr lang="en-US" sz="2400" b="1" i="1" u="sng" dirty="0">
              <a:latin typeface="Calibri" panose="020F05020202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8653811" y="1550997"/>
            <a:ext cx="2666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u="sng" dirty="0" smtClean="0">
                <a:latin typeface="Calibri" panose="020F0502020204030204" pitchFamily="34" charset="0"/>
              </a:rPr>
              <a:t>Alternating Current</a:t>
            </a:r>
            <a:endParaRPr lang="en-US" sz="2400" b="1" i="1" u="sng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18440400" y="2066777"/>
                <a:ext cx="3568669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𝑇𝑜𝑡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𝐴𝐶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𝑃𝑤𝑟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=44,300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𝑊𝑎𝑡𝑡𝑠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40400" y="2066777"/>
                <a:ext cx="3568669" cy="338554"/>
              </a:xfrm>
              <a:prstGeom prst="rect">
                <a:avLst/>
              </a:prstGeom>
              <a:blipFill rotWithShape="1">
                <a:blip r:embed="rId10"/>
                <a:stretch>
                  <a:fillRect l="-1026" r="-1197"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19079632" y="2583280"/>
                <a:ext cx="1642822" cy="10357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b="0" dirty="0" smtClean="0">
                  <a:ea typeface="Cambria Math" panose="02040503050406030204" pitchFamily="18" charset="0"/>
                </a:endParaRPr>
              </a:p>
              <a:p>
                <a:endParaRPr lang="en-US" b="0" dirty="0" smtClean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9632" y="2583280"/>
                <a:ext cx="1642822" cy="1035796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18705555" y="3759225"/>
                <a:ext cx="2563459" cy="10379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44,300 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480</m:t>
                          </m:r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b="0" dirty="0" smtClean="0">
                  <a:ea typeface="Cambria Math" panose="020405030504060302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05555" y="3759225"/>
                <a:ext cx="2563459" cy="1037976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18949275" y="4843046"/>
                <a:ext cx="2234714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𝟓𝟑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𝟐𝟖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𝑨𝒎𝒑𝒔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49275" y="4843046"/>
                <a:ext cx="2234714" cy="338554"/>
              </a:xfrm>
              <a:prstGeom prst="rect">
                <a:avLst/>
              </a:prstGeom>
              <a:blipFill rotWithShape="1">
                <a:blip r:embed="rId13"/>
                <a:stretch>
                  <a:fillRect l="-1907" r="-3815" b="-3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Picture 3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884744" y="2272404"/>
            <a:ext cx="4143569" cy="231319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5"/>
          <a:srcRect t="35057"/>
          <a:stretch/>
        </p:blipFill>
        <p:spPr>
          <a:xfrm>
            <a:off x="11385687" y="4774347"/>
            <a:ext cx="5141685" cy="1913185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8874449" y="131267"/>
            <a:ext cx="73615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+mn-lt"/>
              </a:rPr>
              <a:t>Aria Health | Torresdale Campus | ED Expansion</a:t>
            </a:r>
            <a:endParaRPr lang="en-US" sz="2800" b="1" dirty="0">
              <a:latin typeface="+mn-l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4649" y="131267"/>
            <a:ext cx="3733799" cy="6109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+mn-lt"/>
              </a:rPr>
              <a:t>Project Summary</a:t>
            </a:r>
          </a:p>
          <a:p>
            <a:r>
              <a:rPr lang="en-US" sz="1700" dirty="0" smtClean="0">
                <a:latin typeface="+mn-lt"/>
              </a:rPr>
              <a:t>Analysis 1: Rainwater Collection</a:t>
            </a:r>
          </a:p>
          <a:p>
            <a:r>
              <a:rPr lang="en-US" sz="1700" dirty="0" smtClean="0">
                <a:latin typeface="+mn-lt"/>
              </a:rPr>
              <a:t>     Analysis Goals</a:t>
            </a:r>
          </a:p>
          <a:p>
            <a:r>
              <a:rPr lang="en-US" sz="1700" dirty="0" smtClean="0">
                <a:latin typeface="+mn-lt"/>
              </a:rPr>
              <a:t>     Data Collection</a:t>
            </a:r>
          </a:p>
          <a:p>
            <a:r>
              <a:rPr lang="en-US" sz="1700" dirty="0" smtClean="0">
                <a:latin typeface="+mn-lt"/>
              </a:rPr>
              <a:t>     Description &amp; Design</a:t>
            </a:r>
          </a:p>
          <a:p>
            <a:r>
              <a:rPr lang="en-US" sz="1700" dirty="0" smtClean="0">
                <a:latin typeface="+mn-lt"/>
              </a:rPr>
              <a:t>     Cost Estimation</a:t>
            </a:r>
          </a:p>
          <a:p>
            <a:r>
              <a:rPr lang="en-US" sz="1700" dirty="0" smtClean="0">
                <a:latin typeface="+mn-lt"/>
              </a:rPr>
              <a:t>     Economic Analysis</a:t>
            </a:r>
          </a:p>
          <a:p>
            <a:r>
              <a:rPr lang="en-US" sz="1700" dirty="0" smtClean="0">
                <a:latin typeface="+mn-lt"/>
              </a:rPr>
              <a:t>Analysis 2: Photovoltaic Array 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Analysis Goals</a:t>
            </a:r>
          </a:p>
          <a:p>
            <a:r>
              <a:rPr lang="en-US" sz="1700" dirty="0" smtClean="0">
                <a:latin typeface="+mn-lt"/>
              </a:rPr>
              <a:t>     Data Collection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Description &amp; Design</a:t>
            </a:r>
          </a:p>
          <a:p>
            <a:r>
              <a:rPr lang="en-US" sz="1700" dirty="0">
                <a:latin typeface="+mn-lt"/>
              </a:rPr>
              <a:t>	</a:t>
            </a:r>
            <a:r>
              <a:rPr lang="en-US" sz="1700" dirty="0" smtClean="0">
                <a:solidFill>
                  <a:srgbClr val="FF0000"/>
                </a:solidFill>
                <a:latin typeface="+mn-lt"/>
              </a:rPr>
              <a:t>Electrical Breadth 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System Layout &amp; Cost Estimation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Economic Analysis</a:t>
            </a:r>
          </a:p>
          <a:p>
            <a:r>
              <a:rPr lang="en-US" sz="1700" dirty="0" smtClean="0">
                <a:latin typeface="+mn-lt"/>
              </a:rPr>
              <a:t>Analysis 3: Operable Solar Shading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Analysis Goals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Colt </a:t>
            </a:r>
            <a:r>
              <a:rPr lang="en-US" sz="1700" dirty="0" err="1" smtClean="0">
                <a:latin typeface="+mn-lt"/>
              </a:rPr>
              <a:t>Shadoglass</a:t>
            </a:r>
            <a:r>
              <a:rPr lang="en-US" sz="1700" dirty="0" smtClean="0">
                <a:latin typeface="+mn-lt"/>
              </a:rPr>
              <a:t> 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Cost Estimation</a:t>
            </a:r>
          </a:p>
          <a:p>
            <a:r>
              <a:rPr lang="en-US" sz="1700" dirty="0" smtClean="0">
                <a:latin typeface="+mn-lt"/>
              </a:rPr>
              <a:t>     Sequencing, Schedule, Logistics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Energy Model</a:t>
            </a:r>
          </a:p>
          <a:p>
            <a:r>
              <a:rPr lang="en-US" sz="1700" dirty="0">
                <a:latin typeface="+mn-lt"/>
              </a:rPr>
              <a:t>	</a:t>
            </a:r>
            <a:r>
              <a:rPr lang="en-US" sz="1700" dirty="0" smtClean="0">
                <a:latin typeface="+mn-lt"/>
              </a:rPr>
              <a:t>Mechanical Breadth</a:t>
            </a:r>
          </a:p>
          <a:p>
            <a:r>
              <a:rPr lang="en-US" sz="1700" dirty="0" smtClean="0">
                <a:latin typeface="+mn-lt"/>
              </a:rPr>
              <a:t>Thesis Recap</a:t>
            </a:r>
          </a:p>
          <a:p>
            <a:r>
              <a:rPr lang="en-US" sz="1700" dirty="0" smtClean="0">
                <a:latin typeface="+mn-lt"/>
              </a:rPr>
              <a:t>Acknowledgements</a:t>
            </a:r>
          </a:p>
        </p:txBody>
      </p:sp>
      <p:sp>
        <p:nvSpPr>
          <p:cNvPr id="2" name="Rectangle 1"/>
          <p:cNvSpPr/>
          <p:nvPr/>
        </p:nvSpPr>
        <p:spPr>
          <a:xfrm>
            <a:off x="10515599" y="1544901"/>
            <a:ext cx="6577181" cy="20160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0515600" y="1740078"/>
            <a:ext cx="6577180" cy="20160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0515600" y="1941681"/>
            <a:ext cx="6577180" cy="20160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462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9" grpId="0"/>
      <p:bldP spid="30" grpId="0"/>
      <p:bldP spid="31" grpId="0"/>
      <p:bldP spid="32" grpId="0"/>
      <p:bldP spid="2" grpId="0" animBg="1"/>
      <p:bldP spid="36" grpId="0" animBg="1"/>
      <p:bldP spid="3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3886200" y="0"/>
            <a:ext cx="0" cy="6858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886200" y="914400"/>
            <a:ext cx="23545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243815" y="195590"/>
            <a:ext cx="39489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+mn-lt"/>
              </a:rPr>
              <a:t>Bob Stano | Construction</a:t>
            </a:r>
            <a:endParaRPr lang="en-US" sz="2800" b="1" dirty="0"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874449" y="131267"/>
            <a:ext cx="73615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+mn-lt"/>
              </a:rPr>
              <a:t>Aria Health | Torresdale Campus | ED Expansion</a:t>
            </a:r>
            <a:endParaRPr lang="en-US" sz="2800" b="1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4600" y="1174314"/>
            <a:ext cx="7162800" cy="505885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196814" y="132746"/>
            <a:ext cx="8710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+mn-lt"/>
              </a:rPr>
              <a:t>Analysis 2 – Photovoltaic Array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3249" y="1219200"/>
            <a:ext cx="4170098" cy="51312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28652" y="1008089"/>
            <a:ext cx="8099684" cy="17054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28652" y="2828303"/>
            <a:ext cx="8099684" cy="14388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28652" y="4381952"/>
            <a:ext cx="8099684" cy="201037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4649" y="131267"/>
            <a:ext cx="3733799" cy="6109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+mn-lt"/>
              </a:rPr>
              <a:t>Project Summary</a:t>
            </a:r>
          </a:p>
          <a:p>
            <a:r>
              <a:rPr lang="en-US" sz="1700" dirty="0" smtClean="0">
                <a:latin typeface="+mn-lt"/>
              </a:rPr>
              <a:t>Analysis 1: Rainwater Collection</a:t>
            </a:r>
          </a:p>
          <a:p>
            <a:r>
              <a:rPr lang="en-US" sz="1700" dirty="0" smtClean="0">
                <a:latin typeface="+mn-lt"/>
              </a:rPr>
              <a:t>     Analysis Goals</a:t>
            </a:r>
          </a:p>
          <a:p>
            <a:r>
              <a:rPr lang="en-US" sz="1700" dirty="0" smtClean="0">
                <a:latin typeface="+mn-lt"/>
              </a:rPr>
              <a:t>     Data Collection</a:t>
            </a:r>
          </a:p>
          <a:p>
            <a:r>
              <a:rPr lang="en-US" sz="1700" dirty="0" smtClean="0">
                <a:latin typeface="+mn-lt"/>
              </a:rPr>
              <a:t>     Description &amp; Design</a:t>
            </a:r>
          </a:p>
          <a:p>
            <a:r>
              <a:rPr lang="en-US" sz="1700" dirty="0" smtClean="0">
                <a:latin typeface="+mn-lt"/>
              </a:rPr>
              <a:t>     Cost Estimation</a:t>
            </a:r>
          </a:p>
          <a:p>
            <a:r>
              <a:rPr lang="en-US" sz="1700" dirty="0" smtClean="0">
                <a:latin typeface="+mn-lt"/>
              </a:rPr>
              <a:t>     Economic Analysis</a:t>
            </a:r>
          </a:p>
          <a:p>
            <a:r>
              <a:rPr lang="en-US" sz="1700" dirty="0" smtClean="0">
                <a:latin typeface="+mn-lt"/>
              </a:rPr>
              <a:t>Analysis 2: Photovoltaic Array 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Analysis Goals</a:t>
            </a:r>
          </a:p>
          <a:p>
            <a:r>
              <a:rPr lang="en-US" sz="1700" dirty="0" smtClean="0">
                <a:latin typeface="+mn-lt"/>
              </a:rPr>
              <a:t>     Data Collection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Description &amp; Design</a:t>
            </a:r>
          </a:p>
          <a:p>
            <a:r>
              <a:rPr lang="en-US" sz="1700" dirty="0">
                <a:latin typeface="+mn-lt"/>
              </a:rPr>
              <a:t>	</a:t>
            </a:r>
            <a:r>
              <a:rPr lang="en-US" sz="1700" dirty="0" smtClean="0">
                <a:latin typeface="+mn-lt"/>
              </a:rPr>
              <a:t>Electrical Breadth 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</a:t>
            </a:r>
            <a:r>
              <a:rPr lang="en-US" sz="1700" dirty="0" smtClean="0">
                <a:solidFill>
                  <a:srgbClr val="FF0000"/>
                </a:solidFill>
                <a:latin typeface="+mn-lt"/>
              </a:rPr>
              <a:t>System Layout &amp; Cost Estimation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Economic Analysis</a:t>
            </a:r>
          </a:p>
          <a:p>
            <a:r>
              <a:rPr lang="en-US" sz="1700" dirty="0" smtClean="0">
                <a:latin typeface="+mn-lt"/>
              </a:rPr>
              <a:t>Analysis 3: Operable Solar Shading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Analysis Goals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Colt </a:t>
            </a:r>
            <a:r>
              <a:rPr lang="en-US" sz="1700" dirty="0" err="1" smtClean="0">
                <a:latin typeface="+mn-lt"/>
              </a:rPr>
              <a:t>Shadoglass</a:t>
            </a:r>
            <a:r>
              <a:rPr lang="en-US" sz="1700" dirty="0" smtClean="0">
                <a:latin typeface="+mn-lt"/>
              </a:rPr>
              <a:t> 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Cost Estimation</a:t>
            </a:r>
          </a:p>
          <a:p>
            <a:r>
              <a:rPr lang="en-US" sz="1700" dirty="0" smtClean="0">
                <a:latin typeface="+mn-lt"/>
              </a:rPr>
              <a:t>     Sequencing, Schedule, Logistics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Energy Model</a:t>
            </a:r>
          </a:p>
          <a:p>
            <a:r>
              <a:rPr lang="en-US" sz="1700" dirty="0">
                <a:latin typeface="+mn-lt"/>
              </a:rPr>
              <a:t>	</a:t>
            </a:r>
            <a:r>
              <a:rPr lang="en-US" sz="1700" dirty="0" smtClean="0">
                <a:latin typeface="+mn-lt"/>
              </a:rPr>
              <a:t>Mechanical Breadth</a:t>
            </a:r>
          </a:p>
          <a:p>
            <a:r>
              <a:rPr lang="en-US" sz="1700" dirty="0" smtClean="0">
                <a:latin typeface="+mn-lt"/>
              </a:rPr>
              <a:t>Thesis Recap</a:t>
            </a:r>
          </a:p>
          <a:p>
            <a:r>
              <a:rPr lang="en-US" sz="1700" dirty="0" smtClean="0">
                <a:latin typeface="+mn-lt"/>
              </a:rPr>
              <a:t>Acknowledgements</a:t>
            </a:r>
          </a:p>
        </p:txBody>
      </p:sp>
      <p:sp>
        <p:nvSpPr>
          <p:cNvPr id="9" name="Rectangle 8"/>
          <p:cNvSpPr/>
          <p:nvPr/>
        </p:nvSpPr>
        <p:spPr>
          <a:xfrm>
            <a:off x="6149340" y="5791200"/>
            <a:ext cx="2131147" cy="304800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794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3886200" y="0"/>
            <a:ext cx="0" cy="6858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886200" y="914400"/>
            <a:ext cx="23545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243815" y="195590"/>
            <a:ext cx="39489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+mn-lt"/>
              </a:rPr>
              <a:t>Bob Stano | Construction</a:t>
            </a:r>
            <a:endParaRPr lang="en-US" sz="2800" b="1" dirty="0"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874449" y="131267"/>
            <a:ext cx="73615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+mn-lt"/>
              </a:rPr>
              <a:t>Aria Health | Torresdale Campus | ED Expansion</a:t>
            </a:r>
            <a:endParaRPr lang="en-US" sz="2800" b="1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953" y="978723"/>
            <a:ext cx="8078318" cy="31289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1054090"/>
            <a:ext cx="6146281" cy="28321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69000" y="1239317"/>
            <a:ext cx="8152591" cy="8534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3953" y="4182737"/>
            <a:ext cx="23056817" cy="24690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78600" y="2540989"/>
            <a:ext cx="6248400" cy="119351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196814" y="132746"/>
            <a:ext cx="8710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+mn-lt"/>
              </a:rPr>
              <a:t>Analysis 2 – Photovoltaic Array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4649" y="131267"/>
            <a:ext cx="3733799" cy="6109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+mn-lt"/>
              </a:rPr>
              <a:t>Project Summary</a:t>
            </a:r>
          </a:p>
          <a:p>
            <a:r>
              <a:rPr lang="en-US" sz="1700" dirty="0" smtClean="0">
                <a:latin typeface="+mn-lt"/>
              </a:rPr>
              <a:t>Analysis 1: Rainwater Collection</a:t>
            </a:r>
          </a:p>
          <a:p>
            <a:r>
              <a:rPr lang="en-US" sz="1700" dirty="0" smtClean="0">
                <a:latin typeface="+mn-lt"/>
              </a:rPr>
              <a:t>     Analysis Goals</a:t>
            </a:r>
          </a:p>
          <a:p>
            <a:r>
              <a:rPr lang="en-US" sz="1700" dirty="0" smtClean="0">
                <a:latin typeface="+mn-lt"/>
              </a:rPr>
              <a:t>     Data Collection</a:t>
            </a:r>
          </a:p>
          <a:p>
            <a:r>
              <a:rPr lang="en-US" sz="1700" dirty="0" smtClean="0">
                <a:latin typeface="+mn-lt"/>
              </a:rPr>
              <a:t>     Description &amp; Design</a:t>
            </a:r>
          </a:p>
          <a:p>
            <a:r>
              <a:rPr lang="en-US" sz="1700" dirty="0" smtClean="0">
                <a:latin typeface="+mn-lt"/>
              </a:rPr>
              <a:t>     Cost Estimation</a:t>
            </a:r>
          </a:p>
          <a:p>
            <a:r>
              <a:rPr lang="en-US" sz="1700" dirty="0" smtClean="0">
                <a:latin typeface="+mn-lt"/>
              </a:rPr>
              <a:t>     Economic Analysis</a:t>
            </a:r>
          </a:p>
          <a:p>
            <a:r>
              <a:rPr lang="en-US" sz="1700" dirty="0" smtClean="0">
                <a:latin typeface="+mn-lt"/>
              </a:rPr>
              <a:t>Analysis 2: Photovoltaic Array 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Analysis Goals</a:t>
            </a:r>
          </a:p>
          <a:p>
            <a:r>
              <a:rPr lang="en-US" sz="1700" dirty="0" smtClean="0">
                <a:latin typeface="+mn-lt"/>
              </a:rPr>
              <a:t>     Data Collection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Description &amp; Design</a:t>
            </a:r>
          </a:p>
          <a:p>
            <a:r>
              <a:rPr lang="en-US" sz="1700" dirty="0">
                <a:latin typeface="+mn-lt"/>
              </a:rPr>
              <a:t>	</a:t>
            </a:r>
            <a:r>
              <a:rPr lang="en-US" sz="1700" dirty="0" smtClean="0">
                <a:latin typeface="+mn-lt"/>
              </a:rPr>
              <a:t>Electrical Breadth 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System Layout &amp; Cost Estimation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</a:t>
            </a:r>
            <a:r>
              <a:rPr lang="en-US" sz="1700" dirty="0" smtClean="0">
                <a:solidFill>
                  <a:srgbClr val="FF0000"/>
                </a:solidFill>
                <a:latin typeface="+mn-lt"/>
              </a:rPr>
              <a:t>Economic Analysis</a:t>
            </a:r>
          </a:p>
          <a:p>
            <a:r>
              <a:rPr lang="en-US" sz="1700" dirty="0" smtClean="0">
                <a:latin typeface="+mn-lt"/>
              </a:rPr>
              <a:t>Analysis 3: Operable Solar Shading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Analysis Goals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Colt </a:t>
            </a:r>
            <a:r>
              <a:rPr lang="en-US" sz="1700" dirty="0" err="1" smtClean="0">
                <a:latin typeface="+mn-lt"/>
              </a:rPr>
              <a:t>Shadoglass</a:t>
            </a:r>
            <a:r>
              <a:rPr lang="en-US" sz="1700" dirty="0" smtClean="0">
                <a:latin typeface="+mn-lt"/>
              </a:rPr>
              <a:t> 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Cost Estimation</a:t>
            </a:r>
          </a:p>
          <a:p>
            <a:r>
              <a:rPr lang="en-US" sz="1700" dirty="0" smtClean="0">
                <a:latin typeface="+mn-lt"/>
              </a:rPr>
              <a:t>     Sequencing, Schedule, Logistics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Energy Model</a:t>
            </a:r>
          </a:p>
          <a:p>
            <a:r>
              <a:rPr lang="en-US" sz="1700" dirty="0">
                <a:latin typeface="+mn-lt"/>
              </a:rPr>
              <a:t>	</a:t>
            </a:r>
            <a:r>
              <a:rPr lang="en-US" sz="1700" dirty="0" smtClean="0">
                <a:latin typeface="+mn-lt"/>
              </a:rPr>
              <a:t>Mechanical Breadth</a:t>
            </a:r>
          </a:p>
          <a:p>
            <a:r>
              <a:rPr lang="en-US" sz="1700" dirty="0" smtClean="0">
                <a:latin typeface="+mn-lt"/>
              </a:rPr>
              <a:t>Thesis Recap</a:t>
            </a:r>
          </a:p>
          <a:p>
            <a:r>
              <a:rPr lang="en-US" sz="1700" dirty="0" smtClean="0">
                <a:latin typeface="+mn-lt"/>
              </a:rPr>
              <a:t>Acknowledgements</a:t>
            </a:r>
          </a:p>
        </p:txBody>
      </p:sp>
      <p:sp>
        <p:nvSpPr>
          <p:cNvPr id="6" name="Right Brace 5"/>
          <p:cNvSpPr/>
          <p:nvPr/>
        </p:nvSpPr>
        <p:spPr>
          <a:xfrm>
            <a:off x="6400800" y="1665791"/>
            <a:ext cx="609600" cy="2286000"/>
          </a:xfrm>
          <a:prstGeom prst="rightBrace">
            <a:avLst>
              <a:gd name="adj1" fmla="val 62000"/>
              <a:gd name="adj2" fmla="val 49600"/>
            </a:avLst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0972800" y="3657600"/>
            <a:ext cx="990600" cy="2286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>
            <a:stCxn id="16" idx="7"/>
          </p:cNvCxnSpPr>
          <p:nvPr/>
        </p:nvCxnSpPr>
        <p:spPr>
          <a:xfrm flipV="1">
            <a:off x="18178322" y="1966001"/>
            <a:ext cx="4605478" cy="1150787"/>
          </a:xfrm>
          <a:prstGeom prst="straightConnector1">
            <a:avLst/>
          </a:prstGeom>
          <a:ln w="34925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17983200" y="3088140"/>
            <a:ext cx="228600" cy="19561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9917929" y="3627120"/>
            <a:ext cx="990600" cy="2941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10438629" y="1966001"/>
            <a:ext cx="8611371" cy="1641794"/>
          </a:xfrm>
          <a:prstGeom prst="straightConnector1">
            <a:avLst/>
          </a:prstGeom>
          <a:ln w="34925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7216352" y="4990755"/>
            <a:ext cx="762000" cy="2286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>
            <a:stCxn id="22" idx="3"/>
          </p:cNvCxnSpPr>
          <p:nvPr/>
        </p:nvCxnSpPr>
        <p:spPr>
          <a:xfrm>
            <a:off x="7978352" y="5105055"/>
            <a:ext cx="18843239" cy="0"/>
          </a:xfrm>
          <a:prstGeom prst="straightConnector1">
            <a:avLst/>
          </a:prstGeom>
          <a:ln w="88900">
            <a:solidFill>
              <a:srgbClr val="FF0000">
                <a:alpha val="5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11430000" y="5111688"/>
            <a:ext cx="762000" cy="2286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12192000" y="5241870"/>
            <a:ext cx="14629591" cy="0"/>
          </a:xfrm>
          <a:prstGeom prst="straightConnector1">
            <a:avLst/>
          </a:prstGeom>
          <a:ln w="88900">
            <a:solidFill>
              <a:srgbClr val="FF0000">
                <a:alpha val="5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378847" y="4966908"/>
            <a:ext cx="762000" cy="59569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7216352" y="5575162"/>
            <a:ext cx="762000" cy="2286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8001000" y="5696737"/>
            <a:ext cx="18843239" cy="0"/>
          </a:xfrm>
          <a:prstGeom prst="straightConnector1">
            <a:avLst/>
          </a:prstGeom>
          <a:ln w="88900">
            <a:solidFill>
              <a:srgbClr val="FF0000">
                <a:alpha val="5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7231592" y="5764104"/>
            <a:ext cx="762000" cy="2286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8001000" y="5860141"/>
            <a:ext cx="18843239" cy="0"/>
          </a:xfrm>
          <a:prstGeom prst="straightConnector1">
            <a:avLst/>
          </a:prstGeom>
          <a:ln w="88900">
            <a:solidFill>
              <a:srgbClr val="FF0000">
                <a:alpha val="5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6372280" y="5575162"/>
            <a:ext cx="762000" cy="59569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20878800" y="2542054"/>
            <a:ext cx="4724400" cy="59569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9278600" y="3184176"/>
            <a:ext cx="6324600" cy="59569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46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6" grpId="0" animBg="1"/>
      <p:bldP spid="19" grpId="0" animBg="1"/>
      <p:bldP spid="22" grpId="0" animBg="1"/>
      <p:bldP spid="26" grpId="0" animBg="1"/>
      <p:bldP spid="29" grpId="0" animBg="1"/>
      <p:bldP spid="30" grpId="0" animBg="1"/>
      <p:bldP spid="32" grpId="0" animBg="1"/>
      <p:bldP spid="34" grpId="0" animBg="1"/>
      <p:bldP spid="35" grpId="0" animBg="1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3886200" y="0"/>
            <a:ext cx="0" cy="6858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886200" y="914400"/>
            <a:ext cx="23545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243815" y="195590"/>
            <a:ext cx="39489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+mn-lt"/>
              </a:rPr>
              <a:t>Bob Stano | Construction</a:t>
            </a:r>
            <a:endParaRPr lang="en-US" sz="2800" b="1" dirty="0"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874449" y="131267"/>
            <a:ext cx="73615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+mn-lt"/>
              </a:rPr>
              <a:t>Aria Health | Torresdale Campus | ED Expansion</a:t>
            </a:r>
            <a:endParaRPr lang="en-US" sz="2800" b="1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96814" y="132746"/>
            <a:ext cx="8710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+mn-lt"/>
              </a:rPr>
              <a:t>Analysis 3 – Operable Solar Shading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91415" y="2010072"/>
            <a:ext cx="49001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+mn-lt"/>
              </a:rPr>
              <a:t>Primary: </a:t>
            </a:r>
          </a:p>
          <a:p>
            <a:pPr algn="ctr"/>
            <a:r>
              <a:rPr lang="en-US" sz="2800" dirty="0" smtClean="0">
                <a:latin typeface="+mn-lt"/>
              </a:rPr>
              <a:t>To show how sustainable construction techniques can be used for the purpose of annual</a:t>
            </a:r>
            <a:r>
              <a:rPr lang="en-US" sz="3200" i="1" dirty="0" smtClean="0">
                <a:solidFill>
                  <a:srgbClr val="0070C0"/>
                </a:solidFill>
                <a:latin typeface="+mn-lt"/>
              </a:rPr>
              <a:t> energy savings.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69489" y="1174163"/>
            <a:ext cx="35512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u="sng" dirty="0" smtClean="0">
                <a:latin typeface="+mn-lt"/>
              </a:rPr>
              <a:t>Analysis Goals</a:t>
            </a:r>
            <a:endParaRPr lang="en-US" b="1" i="1" u="sng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59314" y="2215894"/>
            <a:ext cx="3462857" cy="44244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78405" y="2209799"/>
            <a:ext cx="2266907" cy="443049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470365" y="2010072"/>
            <a:ext cx="528118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+mn-lt"/>
              </a:rPr>
              <a:t>Design and Prefabrication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 err="1" smtClean="0">
                <a:latin typeface="+mn-lt"/>
              </a:rPr>
              <a:t>Mestek’s</a:t>
            </a:r>
            <a:r>
              <a:rPr lang="en-US" b="1" dirty="0" smtClean="0">
                <a:latin typeface="+mn-lt"/>
              </a:rPr>
              <a:t> </a:t>
            </a:r>
            <a:r>
              <a:rPr lang="en-US" b="1" dirty="0" err="1" smtClean="0">
                <a:latin typeface="+mn-lt"/>
              </a:rPr>
              <a:t>Linel</a:t>
            </a:r>
            <a:r>
              <a:rPr lang="en-US" b="1" dirty="0" smtClean="0">
                <a:latin typeface="+mn-lt"/>
              </a:rPr>
              <a:t> Fabrication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+mn-lt"/>
              </a:rPr>
              <a:t>Automation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+mn-lt"/>
              </a:rPr>
              <a:t>Preprogrammed Weather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+mn-lt"/>
              </a:rPr>
              <a:t>Contractual Agreements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+mn-lt"/>
              </a:rPr>
              <a:t>Lump Sum Quote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+mn-lt"/>
              </a:rPr>
              <a:t>Procurement and Logistics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+mn-lt"/>
              </a:rPr>
              <a:t>16-20 Week Lead</a:t>
            </a:r>
          </a:p>
          <a:p>
            <a:endParaRPr lang="en-US" b="1" dirty="0" smtClean="0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4649" y="131267"/>
            <a:ext cx="3733799" cy="6109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+mn-lt"/>
              </a:rPr>
              <a:t>Project Summary</a:t>
            </a:r>
          </a:p>
          <a:p>
            <a:r>
              <a:rPr lang="en-US" sz="1700" dirty="0" smtClean="0">
                <a:latin typeface="+mn-lt"/>
              </a:rPr>
              <a:t>Analysis 1: Rainwater Collection</a:t>
            </a:r>
          </a:p>
          <a:p>
            <a:r>
              <a:rPr lang="en-US" sz="1700" dirty="0" smtClean="0">
                <a:latin typeface="+mn-lt"/>
              </a:rPr>
              <a:t>     Analysis Goals</a:t>
            </a:r>
          </a:p>
          <a:p>
            <a:r>
              <a:rPr lang="en-US" sz="1700" dirty="0" smtClean="0">
                <a:latin typeface="+mn-lt"/>
              </a:rPr>
              <a:t>     Data Collection</a:t>
            </a:r>
          </a:p>
          <a:p>
            <a:r>
              <a:rPr lang="en-US" sz="1700" dirty="0" smtClean="0">
                <a:latin typeface="+mn-lt"/>
              </a:rPr>
              <a:t>     Description &amp; Design</a:t>
            </a:r>
          </a:p>
          <a:p>
            <a:r>
              <a:rPr lang="en-US" sz="1700" dirty="0" smtClean="0">
                <a:latin typeface="+mn-lt"/>
              </a:rPr>
              <a:t>     Cost Estimation</a:t>
            </a:r>
          </a:p>
          <a:p>
            <a:r>
              <a:rPr lang="en-US" sz="1700" dirty="0" smtClean="0">
                <a:latin typeface="+mn-lt"/>
              </a:rPr>
              <a:t>     Economic Analysis</a:t>
            </a:r>
          </a:p>
          <a:p>
            <a:r>
              <a:rPr lang="en-US" sz="1700" dirty="0" smtClean="0">
                <a:latin typeface="+mn-lt"/>
              </a:rPr>
              <a:t>Analysis 2: Photovoltaic Array 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Analysis Goals</a:t>
            </a:r>
          </a:p>
          <a:p>
            <a:r>
              <a:rPr lang="en-US" sz="1700" dirty="0" smtClean="0">
                <a:latin typeface="+mn-lt"/>
              </a:rPr>
              <a:t>     Data Collection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Description &amp; Design</a:t>
            </a:r>
          </a:p>
          <a:p>
            <a:r>
              <a:rPr lang="en-US" sz="1700" dirty="0">
                <a:latin typeface="+mn-lt"/>
              </a:rPr>
              <a:t>	</a:t>
            </a:r>
            <a:r>
              <a:rPr lang="en-US" sz="1700" dirty="0" smtClean="0">
                <a:latin typeface="+mn-lt"/>
              </a:rPr>
              <a:t>Electrical Breadth 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System Layout &amp; Cost Estimation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Economic Analysis</a:t>
            </a:r>
          </a:p>
          <a:p>
            <a:r>
              <a:rPr lang="en-US" sz="1700" dirty="0" smtClean="0">
                <a:solidFill>
                  <a:srgbClr val="FF0000"/>
                </a:solidFill>
                <a:latin typeface="+mn-lt"/>
              </a:rPr>
              <a:t>Analysis 3: Operable Solar Shading</a:t>
            </a:r>
          </a:p>
          <a:p>
            <a:r>
              <a:rPr lang="en-US" sz="17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1700" dirty="0" smtClean="0">
                <a:solidFill>
                  <a:srgbClr val="FF0000"/>
                </a:solidFill>
                <a:latin typeface="+mn-lt"/>
              </a:rPr>
              <a:t>    Analysis Goals</a:t>
            </a:r>
          </a:p>
          <a:p>
            <a:r>
              <a:rPr lang="en-US" sz="17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1700" dirty="0" smtClean="0">
                <a:solidFill>
                  <a:srgbClr val="FF0000"/>
                </a:solidFill>
                <a:latin typeface="+mn-lt"/>
              </a:rPr>
              <a:t>    Colt </a:t>
            </a:r>
            <a:r>
              <a:rPr lang="en-US" sz="1700" dirty="0" err="1" smtClean="0">
                <a:solidFill>
                  <a:srgbClr val="FF0000"/>
                </a:solidFill>
                <a:latin typeface="+mn-lt"/>
              </a:rPr>
              <a:t>Shadoglass</a:t>
            </a:r>
            <a:r>
              <a:rPr lang="en-US" sz="1700" dirty="0" smtClean="0">
                <a:solidFill>
                  <a:srgbClr val="FF0000"/>
                </a:solidFill>
                <a:latin typeface="+mn-lt"/>
              </a:rPr>
              <a:t> 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Cost Estimation</a:t>
            </a:r>
          </a:p>
          <a:p>
            <a:r>
              <a:rPr lang="en-US" sz="1700" dirty="0" smtClean="0">
                <a:latin typeface="+mn-lt"/>
              </a:rPr>
              <a:t>     Sequencing, Schedule, Logistics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Energy Model</a:t>
            </a:r>
          </a:p>
          <a:p>
            <a:r>
              <a:rPr lang="en-US" sz="1700" dirty="0">
                <a:latin typeface="+mn-lt"/>
              </a:rPr>
              <a:t>	</a:t>
            </a:r>
            <a:r>
              <a:rPr lang="en-US" sz="1700" dirty="0" smtClean="0">
                <a:latin typeface="+mn-lt"/>
              </a:rPr>
              <a:t>Mechanical Breadth</a:t>
            </a:r>
          </a:p>
          <a:p>
            <a:r>
              <a:rPr lang="en-US" sz="1700" dirty="0" smtClean="0">
                <a:latin typeface="+mn-lt"/>
              </a:rPr>
              <a:t>Thesis Recap</a:t>
            </a:r>
          </a:p>
          <a:p>
            <a:r>
              <a:rPr lang="en-US" sz="1700" dirty="0" smtClean="0">
                <a:latin typeface="+mn-lt"/>
              </a:rPr>
              <a:t>Acknowledgements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776258" y="1174162"/>
            <a:ext cx="35512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u="sng" dirty="0" smtClean="0">
                <a:latin typeface="+mn-lt"/>
              </a:rPr>
              <a:t>Description</a:t>
            </a:r>
            <a:endParaRPr lang="en-US" b="1" i="1" u="sng" dirty="0"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779551" y="1174161"/>
            <a:ext cx="35512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u="sng" dirty="0" smtClean="0">
                <a:latin typeface="+mn-lt"/>
              </a:rPr>
              <a:t>Description</a:t>
            </a:r>
            <a:endParaRPr lang="en-US" b="1" i="1" u="sng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6287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3886200" y="0"/>
            <a:ext cx="0" cy="6858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886200" y="914400"/>
            <a:ext cx="23545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243815" y="195590"/>
            <a:ext cx="39489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+mn-lt"/>
              </a:rPr>
              <a:t>Bob Stano | Construction</a:t>
            </a:r>
            <a:endParaRPr lang="en-US" sz="2800" b="1" dirty="0"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874449" y="131267"/>
            <a:ext cx="73615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+mn-lt"/>
              </a:rPr>
              <a:t>Aria Health | Torresdale Campus | ED Expansion</a:t>
            </a:r>
            <a:endParaRPr lang="en-US" sz="2800" b="1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4649" y="131267"/>
            <a:ext cx="3733799" cy="6109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+mn-lt"/>
              </a:rPr>
              <a:t>Project Summary</a:t>
            </a:r>
          </a:p>
          <a:p>
            <a:r>
              <a:rPr lang="en-US" sz="1700" dirty="0" smtClean="0">
                <a:latin typeface="+mn-lt"/>
              </a:rPr>
              <a:t>Analysis 1: Rainwater Collection</a:t>
            </a:r>
          </a:p>
          <a:p>
            <a:r>
              <a:rPr lang="en-US" sz="1700" dirty="0" smtClean="0">
                <a:latin typeface="+mn-lt"/>
              </a:rPr>
              <a:t>     Analysis Goals</a:t>
            </a:r>
          </a:p>
          <a:p>
            <a:r>
              <a:rPr lang="en-US" sz="1700" dirty="0" smtClean="0">
                <a:latin typeface="+mn-lt"/>
              </a:rPr>
              <a:t>     Data Collection</a:t>
            </a:r>
          </a:p>
          <a:p>
            <a:r>
              <a:rPr lang="en-US" sz="1700" dirty="0" smtClean="0">
                <a:latin typeface="+mn-lt"/>
              </a:rPr>
              <a:t>     Description &amp; Design</a:t>
            </a:r>
          </a:p>
          <a:p>
            <a:r>
              <a:rPr lang="en-US" sz="1700" dirty="0" smtClean="0">
                <a:latin typeface="+mn-lt"/>
              </a:rPr>
              <a:t>     Cost Estimation</a:t>
            </a:r>
          </a:p>
          <a:p>
            <a:r>
              <a:rPr lang="en-US" sz="1700" dirty="0" smtClean="0">
                <a:latin typeface="+mn-lt"/>
              </a:rPr>
              <a:t>     Economic Analysis</a:t>
            </a:r>
          </a:p>
          <a:p>
            <a:r>
              <a:rPr lang="en-US" sz="1700" dirty="0" smtClean="0">
                <a:latin typeface="+mn-lt"/>
              </a:rPr>
              <a:t>Analysis 2: Photovoltaic Array 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Analysis Goals</a:t>
            </a:r>
          </a:p>
          <a:p>
            <a:r>
              <a:rPr lang="en-US" sz="1700" dirty="0" smtClean="0">
                <a:latin typeface="+mn-lt"/>
              </a:rPr>
              <a:t>     Data Collection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Description &amp; Design</a:t>
            </a:r>
          </a:p>
          <a:p>
            <a:r>
              <a:rPr lang="en-US" sz="1700" dirty="0">
                <a:solidFill>
                  <a:srgbClr val="FF0000"/>
                </a:solidFill>
                <a:latin typeface="+mn-lt"/>
              </a:rPr>
              <a:t>	</a:t>
            </a:r>
            <a:r>
              <a:rPr lang="en-US" sz="1700" dirty="0" smtClean="0">
                <a:latin typeface="+mn-lt"/>
              </a:rPr>
              <a:t>Electrical Breadth </a:t>
            </a:r>
          </a:p>
          <a:p>
            <a:r>
              <a:rPr lang="en-US" sz="17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1700" dirty="0" smtClean="0">
                <a:solidFill>
                  <a:srgbClr val="FF0000"/>
                </a:solidFill>
                <a:latin typeface="+mn-lt"/>
              </a:rPr>
              <a:t>    </a:t>
            </a:r>
            <a:r>
              <a:rPr lang="en-US" sz="1700" dirty="0" smtClean="0">
                <a:latin typeface="+mn-lt"/>
              </a:rPr>
              <a:t>System Layout &amp; Cost Estimation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Economic Analysis</a:t>
            </a:r>
          </a:p>
          <a:p>
            <a:r>
              <a:rPr lang="en-US" sz="1700" dirty="0" smtClean="0">
                <a:latin typeface="+mn-lt"/>
              </a:rPr>
              <a:t>Analysis 3: Operable Solar Shading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Analysis Goals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Colt </a:t>
            </a:r>
            <a:r>
              <a:rPr lang="en-US" sz="1700" dirty="0" err="1" smtClean="0">
                <a:latin typeface="+mn-lt"/>
              </a:rPr>
              <a:t>Shadoglass</a:t>
            </a:r>
            <a:r>
              <a:rPr lang="en-US" sz="1700" dirty="0" smtClean="0">
                <a:latin typeface="+mn-lt"/>
              </a:rPr>
              <a:t> </a:t>
            </a:r>
          </a:p>
          <a:p>
            <a:r>
              <a:rPr lang="en-US" sz="17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1700" dirty="0" smtClean="0">
                <a:solidFill>
                  <a:srgbClr val="FF0000"/>
                </a:solidFill>
                <a:latin typeface="+mn-lt"/>
              </a:rPr>
              <a:t>    Cost Estimation</a:t>
            </a:r>
          </a:p>
          <a:p>
            <a:r>
              <a:rPr lang="en-US" sz="1700" dirty="0" smtClean="0">
                <a:solidFill>
                  <a:srgbClr val="FF0000"/>
                </a:solidFill>
                <a:latin typeface="+mn-lt"/>
              </a:rPr>
              <a:t>     Sequencing, Schedule, Logistics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Energy Model</a:t>
            </a:r>
          </a:p>
          <a:p>
            <a:r>
              <a:rPr lang="en-US" sz="1700" dirty="0">
                <a:latin typeface="+mn-lt"/>
              </a:rPr>
              <a:t>	</a:t>
            </a:r>
            <a:r>
              <a:rPr lang="en-US" sz="1700" dirty="0" smtClean="0">
                <a:latin typeface="+mn-lt"/>
              </a:rPr>
              <a:t>Mechanical Breadth</a:t>
            </a:r>
          </a:p>
          <a:p>
            <a:r>
              <a:rPr lang="en-US" sz="1700" dirty="0" smtClean="0">
                <a:latin typeface="+mn-lt"/>
              </a:rPr>
              <a:t>Thesis Recap</a:t>
            </a:r>
          </a:p>
          <a:p>
            <a:r>
              <a:rPr lang="en-US" sz="1700" dirty="0" smtClean="0">
                <a:latin typeface="+mn-lt"/>
              </a:rPr>
              <a:t>Acknowledgements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44000"/>
          <a:stretch/>
        </p:blipFill>
        <p:spPr>
          <a:xfrm>
            <a:off x="10140688" y="1041521"/>
            <a:ext cx="7384043" cy="85671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196814" y="132746"/>
            <a:ext cx="8710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+mn-lt"/>
              </a:rPr>
              <a:t>Analysis 3 – Operable Solar Shading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1000" y="1041521"/>
            <a:ext cx="7162800" cy="56893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1221" y="2006302"/>
            <a:ext cx="8562975" cy="17146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4765" y="1329291"/>
            <a:ext cx="4256405" cy="44251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30141" y="3803077"/>
            <a:ext cx="4605133" cy="2961296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7023080" y="3530065"/>
            <a:ext cx="455931" cy="2216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>
            <a:stCxn id="10" idx="2"/>
          </p:cNvCxnSpPr>
          <p:nvPr/>
        </p:nvCxnSpPr>
        <p:spPr>
          <a:xfrm flipH="1" flipV="1">
            <a:off x="8481170" y="1469876"/>
            <a:ext cx="8541910" cy="2171028"/>
          </a:xfrm>
          <a:prstGeom prst="straightConnector1">
            <a:avLst/>
          </a:prstGeom>
          <a:ln w="34925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333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3886200" y="0"/>
            <a:ext cx="0" cy="6858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886200" y="914400"/>
            <a:ext cx="23545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243815" y="195590"/>
            <a:ext cx="39489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+mn-lt"/>
              </a:rPr>
              <a:t>Bob Stano | Construction</a:t>
            </a:r>
            <a:endParaRPr lang="en-US" sz="2800" b="1" dirty="0"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874449" y="131267"/>
            <a:ext cx="73615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+mn-lt"/>
              </a:rPr>
              <a:t>Aria Health | Torresdale Campus | ED Expansion</a:t>
            </a:r>
            <a:endParaRPr lang="en-US" sz="2800" b="1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96814" y="132746"/>
            <a:ext cx="8710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+mn-lt"/>
              </a:rPr>
              <a:t>Analysis 3 – Operable Solar Shading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8654" y="1563439"/>
            <a:ext cx="4965707" cy="46074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7471" y="1828801"/>
            <a:ext cx="4148654" cy="34736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88289" y="1129041"/>
            <a:ext cx="4748187" cy="27316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45175" y="3967653"/>
            <a:ext cx="8810625" cy="82467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40525" y="5105400"/>
            <a:ext cx="6843713" cy="9080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43472" y="1484412"/>
            <a:ext cx="3522893" cy="439352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14649" y="131267"/>
            <a:ext cx="3733799" cy="6109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+mn-lt"/>
              </a:rPr>
              <a:t>Project Summary</a:t>
            </a:r>
          </a:p>
          <a:p>
            <a:r>
              <a:rPr lang="en-US" sz="1700" dirty="0" smtClean="0">
                <a:latin typeface="+mn-lt"/>
              </a:rPr>
              <a:t>Analysis 1: Rainwater Collection</a:t>
            </a:r>
          </a:p>
          <a:p>
            <a:r>
              <a:rPr lang="en-US" sz="1700" dirty="0" smtClean="0">
                <a:latin typeface="+mn-lt"/>
              </a:rPr>
              <a:t>     Analysis Goals</a:t>
            </a:r>
          </a:p>
          <a:p>
            <a:r>
              <a:rPr lang="en-US" sz="1700" dirty="0" smtClean="0">
                <a:latin typeface="+mn-lt"/>
              </a:rPr>
              <a:t>     Data Collection</a:t>
            </a:r>
          </a:p>
          <a:p>
            <a:r>
              <a:rPr lang="en-US" sz="1700" dirty="0" smtClean="0">
                <a:latin typeface="+mn-lt"/>
              </a:rPr>
              <a:t>     Description &amp; Design</a:t>
            </a:r>
          </a:p>
          <a:p>
            <a:r>
              <a:rPr lang="en-US" sz="1700" dirty="0" smtClean="0">
                <a:latin typeface="+mn-lt"/>
              </a:rPr>
              <a:t>     Cost Estimation</a:t>
            </a:r>
          </a:p>
          <a:p>
            <a:r>
              <a:rPr lang="en-US" sz="1700" dirty="0" smtClean="0">
                <a:latin typeface="+mn-lt"/>
              </a:rPr>
              <a:t>     Economic Analysis</a:t>
            </a:r>
          </a:p>
          <a:p>
            <a:r>
              <a:rPr lang="en-US" sz="1700" dirty="0" smtClean="0">
                <a:latin typeface="+mn-lt"/>
              </a:rPr>
              <a:t>Analysis 2: Photovoltaic Array 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Analysis Goals</a:t>
            </a:r>
          </a:p>
          <a:p>
            <a:r>
              <a:rPr lang="en-US" sz="1700" dirty="0" smtClean="0">
                <a:latin typeface="+mn-lt"/>
              </a:rPr>
              <a:t>     Data Collection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Description &amp; Design</a:t>
            </a:r>
          </a:p>
          <a:p>
            <a:r>
              <a:rPr lang="en-US" sz="1700" dirty="0">
                <a:solidFill>
                  <a:srgbClr val="FF0000"/>
                </a:solidFill>
                <a:latin typeface="+mn-lt"/>
              </a:rPr>
              <a:t>	</a:t>
            </a:r>
            <a:r>
              <a:rPr lang="en-US" sz="1700" dirty="0" smtClean="0">
                <a:latin typeface="+mn-lt"/>
              </a:rPr>
              <a:t>Electrical Breadth </a:t>
            </a:r>
          </a:p>
          <a:p>
            <a:r>
              <a:rPr lang="en-US" sz="17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1700" dirty="0" smtClean="0">
                <a:solidFill>
                  <a:srgbClr val="FF0000"/>
                </a:solidFill>
                <a:latin typeface="+mn-lt"/>
              </a:rPr>
              <a:t>    </a:t>
            </a:r>
            <a:r>
              <a:rPr lang="en-US" sz="1700" dirty="0" smtClean="0">
                <a:latin typeface="+mn-lt"/>
              </a:rPr>
              <a:t>System Layout &amp; Cost Estimation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Economic Analysis</a:t>
            </a:r>
          </a:p>
          <a:p>
            <a:r>
              <a:rPr lang="en-US" sz="1700" dirty="0" smtClean="0">
                <a:latin typeface="+mn-lt"/>
              </a:rPr>
              <a:t>Analysis 3: Operable Solar Shading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Analysis Goals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Colt </a:t>
            </a:r>
            <a:r>
              <a:rPr lang="en-US" sz="1700" dirty="0" err="1" smtClean="0">
                <a:latin typeface="+mn-lt"/>
              </a:rPr>
              <a:t>Shadoglass</a:t>
            </a:r>
            <a:r>
              <a:rPr lang="en-US" sz="1700" dirty="0" smtClean="0">
                <a:latin typeface="+mn-lt"/>
              </a:rPr>
              <a:t> </a:t>
            </a:r>
          </a:p>
          <a:p>
            <a:r>
              <a:rPr lang="en-US" sz="17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1700" dirty="0" smtClean="0">
                <a:solidFill>
                  <a:srgbClr val="FF0000"/>
                </a:solidFill>
                <a:latin typeface="+mn-lt"/>
              </a:rPr>
              <a:t>    </a:t>
            </a:r>
            <a:r>
              <a:rPr lang="en-US" sz="1700" dirty="0" smtClean="0">
                <a:latin typeface="+mn-lt"/>
              </a:rPr>
              <a:t>Cost Estimation</a:t>
            </a:r>
          </a:p>
          <a:p>
            <a:r>
              <a:rPr lang="en-US" sz="1700" dirty="0" smtClean="0">
                <a:latin typeface="+mn-lt"/>
              </a:rPr>
              <a:t>     Sequencing, Schedule, Logistics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</a:t>
            </a:r>
            <a:r>
              <a:rPr lang="en-US" sz="1700" dirty="0" smtClean="0">
                <a:solidFill>
                  <a:srgbClr val="FF0000"/>
                </a:solidFill>
                <a:latin typeface="+mn-lt"/>
              </a:rPr>
              <a:t>Energy Model</a:t>
            </a:r>
          </a:p>
          <a:p>
            <a:r>
              <a:rPr lang="en-US" sz="1700" dirty="0">
                <a:latin typeface="+mn-lt"/>
              </a:rPr>
              <a:t>	</a:t>
            </a:r>
            <a:r>
              <a:rPr lang="en-US" sz="1700" dirty="0" smtClean="0">
                <a:latin typeface="+mn-lt"/>
              </a:rPr>
              <a:t>Mechanical Breadth</a:t>
            </a:r>
          </a:p>
          <a:p>
            <a:r>
              <a:rPr lang="en-US" sz="1700" dirty="0" smtClean="0">
                <a:latin typeface="+mn-lt"/>
              </a:rPr>
              <a:t>Thesis Recap</a:t>
            </a:r>
          </a:p>
          <a:p>
            <a:r>
              <a:rPr lang="en-US" sz="1700" dirty="0" smtClean="0">
                <a:latin typeface="+mn-lt"/>
              </a:rPr>
              <a:t>Acknowledgements</a:t>
            </a:r>
          </a:p>
        </p:txBody>
      </p:sp>
      <p:sp>
        <p:nvSpPr>
          <p:cNvPr id="2" name="Rectangle 1"/>
          <p:cNvSpPr/>
          <p:nvPr/>
        </p:nvSpPr>
        <p:spPr>
          <a:xfrm>
            <a:off x="21045489" y="4343400"/>
            <a:ext cx="1447800" cy="457200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5839992" y="4339262"/>
            <a:ext cx="1509711" cy="457200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>
            <a:stCxn id="2" idx="3"/>
            <a:endCxn id="22" idx="1"/>
          </p:cNvCxnSpPr>
          <p:nvPr/>
        </p:nvCxnSpPr>
        <p:spPr>
          <a:xfrm flipV="1">
            <a:off x="22493289" y="4567862"/>
            <a:ext cx="3346703" cy="4138"/>
          </a:xfrm>
          <a:prstGeom prst="straightConnector1">
            <a:avLst/>
          </a:prstGeom>
          <a:ln w="88900">
            <a:solidFill>
              <a:srgbClr val="FF0000">
                <a:alpha val="95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25160289" y="5559420"/>
            <a:ext cx="1223949" cy="454020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5605303" y="4404360"/>
            <a:ext cx="1966417" cy="304800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052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  <p:bldP spid="6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3886200" y="0"/>
            <a:ext cx="0" cy="6858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886200" y="914400"/>
            <a:ext cx="23545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243815" y="195590"/>
            <a:ext cx="39489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+mn-lt"/>
              </a:rPr>
              <a:t>Bob Stano | Construction</a:t>
            </a:r>
            <a:endParaRPr lang="en-US" sz="2800" b="1" dirty="0"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874449" y="131267"/>
            <a:ext cx="73615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+mn-lt"/>
              </a:rPr>
              <a:t>Aria Health | Torresdale Campus | ED Expansion</a:t>
            </a:r>
            <a:endParaRPr lang="en-US" sz="2800" b="1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96814" y="132746"/>
            <a:ext cx="8710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+mn-lt"/>
              </a:rPr>
              <a:t>Analysis 3 – Operable Solar Shading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954" y="1670022"/>
            <a:ext cx="4925130" cy="8362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953" y="2911898"/>
            <a:ext cx="4925130" cy="8640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4765" y="4550198"/>
            <a:ext cx="4157235" cy="6702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96600" y="1037298"/>
            <a:ext cx="5295877" cy="56519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50000" y="2522340"/>
            <a:ext cx="7621582" cy="202785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14649" y="131267"/>
            <a:ext cx="3733799" cy="6109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+mn-lt"/>
              </a:rPr>
              <a:t>Project Summary</a:t>
            </a:r>
          </a:p>
          <a:p>
            <a:r>
              <a:rPr lang="en-US" sz="1700" dirty="0" smtClean="0">
                <a:latin typeface="+mn-lt"/>
              </a:rPr>
              <a:t>Analysis 1: Rainwater Collection</a:t>
            </a:r>
          </a:p>
          <a:p>
            <a:r>
              <a:rPr lang="en-US" sz="1700" dirty="0" smtClean="0">
                <a:latin typeface="+mn-lt"/>
              </a:rPr>
              <a:t>     Analysis Goals</a:t>
            </a:r>
          </a:p>
          <a:p>
            <a:r>
              <a:rPr lang="en-US" sz="1700" dirty="0" smtClean="0">
                <a:latin typeface="+mn-lt"/>
              </a:rPr>
              <a:t>     Data Collection</a:t>
            </a:r>
          </a:p>
          <a:p>
            <a:r>
              <a:rPr lang="en-US" sz="1700" dirty="0" smtClean="0">
                <a:latin typeface="+mn-lt"/>
              </a:rPr>
              <a:t>     Description &amp; Design</a:t>
            </a:r>
          </a:p>
          <a:p>
            <a:r>
              <a:rPr lang="en-US" sz="1700" dirty="0" smtClean="0">
                <a:latin typeface="+mn-lt"/>
              </a:rPr>
              <a:t>     Cost Estimation</a:t>
            </a:r>
          </a:p>
          <a:p>
            <a:r>
              <a:rPr lang="en-US" sz="1700" dirty="0" smtClean="0">
                <a:latin typeface="+mn-lt"/>
              </a:rPr>
              <a:t>     Economic Analysis</a:t>
            </a:r>
          </a:p>
          <a:p>
            <a:r>
              <a:rPr lang="en-US" sz="1700" dirty="0" smtClean="0">
                <a:latin typeface="+mn-lt"/>
              </a:rPr>
              <a:t>Analysis 2: Photovoltaic Array 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Analysis Goals</a:t>
            </a:r>
          </a:p>
          <a:p>
            <a:r>
              <a:rPr lang="en-US" sz="1700" dirty="0" smtClean="0">
                <a:latin typeface="+mn-lt"/>
              </a:rPr>
              <a:t>     Data Collection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Description &amp; Design</a:t>
            </a:r>
          </a:p>
          <a:p>
            <a:r>
              <a:rPr lang="en-US" sz="1700" dirty="0">
                <a:latin typeface="+mn-lt"/>
              </a:rPr>
              <a:t>	</a:t>
            </a:r>
            <a:r>
              <a:rPr lang="en-US" sz="1700" dirty="0" smtClean="0">
                <a:latin typeface="+mn-lt"/>
              </a:rPr>
              <a:t>Electrical Breadth 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System Layout &amp; Cost Estimation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Economic Analysis</a:t>
            </a:r>
          </a:p>
          <a:p>
            <a:r>
              <a:rPr lang="en-US" sz="1700" dirty="0" smtClean="0">
                <a:latin typeface="+mn-lt"/>
              </a:rPr>
              <a:t>Analysis 3: Operable Solar Shading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Analysis Goals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Colt </a:t>
            </a:r>
            <a:r>
              <a:rPr lang="en-US" sz="1700" dirty="0" err="1" smtClean="0">
                <a:latin typeface="+mn-lt"/>
              </a:rPr>
              <a:t>Shadoglass</a:t>
            </a:r>
            <a:r>
              <a:rPr lang="en-US" sz="1700" dirty="0" smtClean="0">
                <a:latin typeface="+mn-lt"/>
              </a:rPr>
              <a:t> 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Cost Estimation</a:t>
            </a:r>
          </a:p>
          <a:p>
            <a:r>
              <a:rPr lang="en-US" sz="1700" dirty="0" smtClean="0">
                <a:latin typeface="+mn-lt"/>
              </a:rPr>
              <a:t>     Sequencing, Schedule, Logistics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Energy Model</a:t>
            </a:r>
          </a:p>
          <a:p>
            <a:r>
              <a:rPr lang="en-US" sz="1700" dirty="0">
                <a:latin typeface="+mn-lt"/>
              </a:rPr>
              <a:t>	</a:t>
            </a:r>
            <a:r>
              <a:rPr lang="en-US" sz="1700" dirty="0" smtClean="0">
                <a:solidFill>
                  <a:srgbClr val="FF0000"/>
                </a:solidFill>
                <a:latin typeface="+mn-lt"/>
              </a:rPr>
              <a:t>Mechanical Breadth</a:t>
            </a:r>
          </a:p>
          <a:p>
            <a:r>
              <a:rPr lang="en-US" sz="1700" dirty="0" smtClean="0">
                <a:latin typeface="+mn-lt"/>
              </a:rPr>
              <a:t>Thesis Recap</a:t>
            </a:r>
          </a:p>
          <a:p>
            <a:r>
              <a:rPr lang="en-US" sz="1700" dirty="0" smtClean="0">
                <a:latin typeface="+mn-lt"/>
              </a:rPr>
              <a:t>Acknowledgements</a:t>
            </a:r>
          </a:p>
        </p:txBody>
      </p:sp>
      <p:sp>
        <p:nvSpPr>
          <p:cNvPr id="9" name="Rectangle 8"/>
          <p:cNvSpPr/>
          <p:nvPr/>
        </p:nvSpPr>
        <p:spPr>
          <a:xfrm>
            <a:off x="21419820" y="2819400"/>
            <a:ext cx="1371600" cy="1730797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5315222" y="2791368"/>
            <a:ext cx="1371600" cy="1730797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>
            <a:stCxn id="9" idx="3"/>
            <a:endCxn id="14" idx="1"/>
          </p:cNvCxnSpPr>
          <p:nvPr/>
        </p:nvCxnSpPr>
        <p:spPr>
          <a:xfrm flipV="1">
            <a:off x="22791420" y="3656767"/>
            <a:ext cx="2523802" cy="28032"/>
          </a:xfrm>
          <a:prstGeom prst="straightConnector1">
            <a:avLst/>
          </a:prstGeom>
          <a:ln w="63500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1758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3886200" y="0"/>
            <a:ext cx="0" cy="6858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886200" y="914400"/>
            <a:ext cx="23545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243815" y="195590"/>
            <a:ext cx="39489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+mn-lt"/>
              </a:rPr>
              <a:t>Bob Stano | Construction</a:t>
            </a:r>
            <a:endParaRPr lang="en-US" sz="2800" b="1" dirty="0"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874449" y="131267"/>
            <a:ext cx="73615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+mn-lt"/>
              </a:rPr>
              <a:t>Aria Health | Torresdale Campus | ED Expansion</a:t>
            </a:r>
            <a:endParaRPr lang="en-US" sz="2800" b="1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96814" y="132746"/>
            <a:ext cx="8710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+mn-lt"/>
              </a:rPr>
              <a:t>Thesis Recap and Recommendations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69616" y="984232"/>
            <a:ext cx="56348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+mn-lt"/>
              </a:rPr>
              <a:t>Analysis 1 – Rainwater Collection</a:t>
            </a:r>
            <a:endParaRPr lang="en-US" sz="2800" b="1" dirty="0"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973860" y="1127751"/>
            <a:ext cx="5553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+mn-lt"/>
              </a:rPr>
              <a:t>Analysis 2 – Photovoltaic Array</a:t>
            </a:r>
            <a:endParaRPr lang="en-US" sz="2800" b="1" dirty="0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691936" y="955263"/>
            <a:ext cx="57265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+mn-lt"/>
              </a:rPr>
              <a:t>Analysis 3 – Operable Solar Shading</a:t>
            </a:r>
            <a:endParaRPr lang="en-US" sz="2800" b="1" dirty="0"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61942" y="4699517"/>
            <a:ext cx="531271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+mn-lt"/>
              </a:rPr>
              <a:t>Initial Cost</a:t>
            </a:r>
            <a:r>
              <a:rPr lang="en-US" dirty="0" smtClean="0">
                <a:latin typeface="+mn-lt"/>
              </a:rPr>
              <a:t>: $146,680.40</a:t>
            </a:r>
          </a:p>
          <a:p>
            <a:pPr algn="ctr"/>
            <a:r>
              <a:rPr lang="en-US" b="1" dirty="0" smtClean="0">
                <a:latin typeface="+mn-lt"/>
              </a:rPr>
              <a:t>Payback</a:t>
            </a:r>
            <a:r>
              <a:rPr lang="en-US" dirty="0" smtClean="0">
                <a:latin typeface="+mn-lt"/>
              </a:rPr>
              <a:t>: 12.18 Years</a:t>
            </a:r>
          </a:p>
          <a:p>
            <a:pPr algn="ctr"/>
            <a:r>
              <a:rPr lang="en-US" b="1" dirty="0" smtClean="0">
                <a:latin typeface="+mn-lt"/>
              </a:rPr>
              <a:t>Cumulative Income</a:t>
            </a:r>
            <a:r>
              <a:rPr lang="en-US" dirty="0" smtClean="0">
                <a:latin typeface="+mn-lt"/>
              </a:rPr>
              <a:t>: $281,105.50</a:t>
            </a:r>
          </a:p>
          <a:p>
            <a:pPr algn="ctr"/>
            <a:endParaRPr lang="en-US" dirty="0">
              <a:latin typeface="+mn-lt"/>
            </a:endParaRPr>
          </a:p>
          <a:p>
            <a:pPr algn="ctr"/>
            <a:r>
              <a:rPr lang="en-US" sz="3600" b="1" dirty="0" smtClean="0">
                <a:latin typeface="+mn-lt"/>
              </a:rPr>
              <a:t>Recommended</a:t>
            </a:r>
            <a:endParaRPr lang="en-US" b="1" dirty="0"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895550" y="4681954"/>
            <a:ext cx="531271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+mn-lt"/>
              </a:rPr>
              <a:t>Initial Cost</a:t>
            </a:r>
            <a:r>
              <a:rPr lang="en-US" dirty="0" smtClean="0">
                <a:latin typeface="+mn-lt"/>
              </a:rPr>
              <a:t>: $211,958.98</a:t>
            </a:r>
          </a:p>
          <a:p>
            <a:pPr algn="ctr"/>
            <a:r>
              <a:rPr lang="en-US" b="1" dirty="0" smtClean="0">
                <a:latin typeface="+mn-lt"/>
              </a:rPr>
              <a:t>Payback</a:t>
            </a:r>
            <a:r>
              <a:rPr lang="en-US" dirty="0" smtClean="0">
                <a:latin typeface="+mn-lt"/>
              </a:rPr>
              <a:t>: 19.52 Years</a:t>
            </a:r>
          </a:p>
          <a:p>
            <a:pPr algn="ctr"/>
            <a:r>
              <a:rPr lang="en-US" b="1" dirty="0" smtClean="0">
                <a:latin typeface="+mn-lt"/>
              </a:rPr>
              <a:t>Cumulative Income</a:t>
            </a:r>
            <a:r>
              <a:rPr lang="en-US" dirty="0" smtClean="0">
                <a:latin typeface="+mn-lt"/>
              </a:rPr>
              <a:t>: $94.467.20</a:t>
            </a:r>
          </a:p>
          <a:p>
            <a:pPr algn="ctr"/>
            <a:endParaRPr lang="en-US" b="1" dirty="0">
              <a:latin typeface="+mn-lt"/>
            </a:endParaRPr>
          </a:p>
          <a:p>
            <a:pPr algn="ctr"/>
            <a:r>
              <a:rPr lang="en-US" sz="3600" b="1" dirty="0" smtClean="0">
                <a:latin typeface="+mn-lt"/>
              </a:rPr>
              <a:t>NOT Recommended</a:t>
            </a:r>
            <a:endParaRPr lang="en-US" sz="3600" b="1" dirty="0"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512521" y="4678906"/>
            <a:ext cx="6085357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Initial </a:t>
            </a:r>
            <a:r>
              <a:rPr lang="en-US" b="1" dirty="0" smtClean="0"/>
              <a:t>Cost</a:t>
            </a:r>
            <a:r>
              <a:rPr lang="en-US" dirty="0"/>
              <a:t>: $</a:t>
            </a:r>
            <a:r>
              <a:rPr lang="en-US" dirty="0" smtClean="0"/>
              <a:t>442,533.33</a:t>
            </a:r>
            <a:endParaRPr lang="en-US" dirty="0" smtClean="0">
              <a:latin typeface="+mn-lt"/>
            </a:endParaRPr>
          </a:p>
          <a:p>
            <a:pPr algn="ctr"/>
            <a:r>
              <a:rPr lang="en-US" b="1" dirty="0" smtClean="0">
                <a:latin typeface="+mn-lt"/>
              </a:rPr>
              <a:t>Energy Savings</a:t>
            </a:r>
            <a:r>
              <a:rPr lang="en-US" dirty="0" smtClean="0">
                <a:latin typeface="+mn-lt"/>
              </a:rPr>
              <a:t>: 20% Reduction in cooling load</a:t>
            </a:r>
            <a:endParaRPr lang="en-US" dirty="0">
              <a:latin typeface="+mn-lt"/>
            </a:endParaRPr>
          </a:p>
          <a:p>
            <a:pPr algn="ctr"/>
            <a:r>
              <a:rPr lang="en-US" b="1" dirty="0" smtClean="0">
                <a:latin typeface="+mn-lt"/>
              </a:rPr>
              <a:t>Cost Savings</a:t>
            </a:r>
            <a:r>
              <a:rPr lang="en-US" dirty="0" smtClean="0">
                <a:latin typeface="+mn-lt"/>
              </a:rPr>
              <a:t>: $935.97 savings per year</a:t>
            </a:r>
          </a:p>
          <a:p>
            <a:pPr algn="ctr"/>
            <a:endParaRPr lang="en-US" dirty="0">
              <a:latin typeface="+mn-lt"/>
            </a:endParaRPr>
          </a:p>
          <a:p>
            <a:pPr algn="ctr"/>
            <a:r>
              <a:rPr lang="en-US" sz="3600" b="1" dirty="0" smtClean="0">
                <a:latin typeface="+mn-lt"/>
              </a:rPr>
              <a:t>NOT Recommended</a:t>
            </a:r>
          </a:p>
          <a:p>
            <a:pPr algn="ctr"/>
            <a:endParaRPr lang="en-US" dirty="0">
              <a:latin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9097" y="2131574"/>
            <a:ext cx="3012801" cy="220719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82105" y="2143971"/>
            <a:ext cx="3137073" cy="209753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14208" y="2120650"/>
            <a:ext cx="3551236" cy="216667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14649" y="131267"/>
            <a:ext cx="3733799" cy="6109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+mn-lt"/>
              </a:rPr>
              <a:t>Project Summary</a:t>
            </a:r>
          </a:p>
          <a:p>
            <a:r>
              <a:rPr lang="en-US" sz="1700" dirty="0" smtClean="0">
                <a:latin typeface="+mn-lt"/>
              </a:rPr>
              <a:t>Analysis 1: Rainwater Collection</a:t>
            </a:r>
          </a:p>
          <a:p>
            <a:r>
              <a:rPr lang="en-US" sz="1700" dirty="0" smtClean="0">
                <a:latin typeface="+mn-lt"/>
              </a:rPr>
              <a:t>     Analysis Goals</a:t>
            </a:r>
          </a:p>
          <a:p>
            <a:r>
              <a:rPr lang="en-US" sz="1700" dirty="0" smtClean="0">
                <a:latin typeface="+mn-lt"/>
              </a:rPr>
              <a:t>     Data Collection</a:t>
            </a:r>
          </a:p>
          <a:p>
            <a:r>
              <a:rPr lang="en-US" sz="1700" dirty="0" smtClean="0">
                <a:latin typeface="+mn-lt"/>
              </a:rPr>
              <a:t>     Description &amp; Design</a:t>
            </a:r>
          </a:p>
          <a:p>
            <a:r>
              <a:rPr lang="en-US" sz="1700" dirty="0" smtClean="0">
                <a:latin typeface="+mn-lt"/>
              </a:rPr>
              <a:t>     Cost Estimation</a:t>
            </a:r>
          </a:p>
          <a:p>
            <a:r>
              <a:rPr lang="en-US" sz="1700" dirty="0" smtClean="0">
                <a:latin typeface="+mn-lt"/>
              </a:rPr>
              <a:t>     Economic Analysis</a:t>
            </a:r>
          </a:p>
          <a:p>
            <a:r>
              <a:rPr lang="en-US" sz="1700" dirty="0" smtClean="0">
                <a:latin typeface="+mn-lt"/>
              </a:rPr>
              <a:t>Analysis 2: Photovoltaic Array 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Analysis Goals</a:t>
            </a:r>
          </a:p>
          <a:p>
            <a:r>
              <a:rPr lang="en-US" sz="1700" dirty="0" smtClean="0">
                <a:latin typeface="+mn-lt"/>
              </a:rPr>
              <a:t>     Data Collection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Description &amp; Design</a:t>
            </a:r>
          </a:p>
          <a:p>
            <a:r>
              <a:rPr lang="en-US" sz="1700" dirty="0">
                <a:latin typeface="+mn-lt"/>
              </a:rPr>
              <a:t>	</a:t>
            </a:r>
            <a:r>
              <a:rPr lang="en-US" sz="1700" dirty="0" smtClean="0">
                <a:latin typeface="+mn-lt"/>
              </a:rPr>
              <a:t>Electrical Breadth 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System Layout &amp; Cost Estimation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Economic Analysis</a:t>
            </a:r>
          </a:p>
          <a:p>
            <a:r>
              <a:rPr lang="en-US" sz="1700" dirty="0" smtClean="0">
                <a:latin typeface="+mn-lt"/>
              </a:rPr>
              <a:t>Analysis 3: Operable Solar Shading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Analysis Goals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Colt </a:t>
            </a:r>
            <a:r>
              <a:rPr lang="en-US" sz="1700" dirty="0" err="1" smtClean="0">
                <a:latin typeface="+mn-lt"/>
              </a:rPr>
              <a:t>Shadoglass</a:t>
            </a:r>
            <a:r>
              <a:rPr lang="en-US" sz="1700" dirty="0" smtClean="0">
                <a:latin typeface="+mn-lt"/>
              </a:rPr>
              <a:t> 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Cost Estimation</a:t>
            </a:r>
          </a:p>
          <a:p>
            <a:r>
              <a:rPr lang="en-US" sz="1700" dirty="0" smtClean="0">
                <a:latin typeface="+mn-lt"/>
              </a:rPr>
              <a:t>     Sequencing, Schedule, Logistics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Energy Model</a:t>
            </a:r>
          </a:p>
          <a:p>
            <a:r>
              <a:rPr lang="en-US" sz="1700" dirty="0">
                <a:latin typeface="+mn-lt"/>
              </a:rPr>
              <a:t>	</a:t>
            </a:r>
            <a:r>
              <a:rPr lang="en-US" sz="1700" dirty="0" smtClean="0">
                <a:latin typeface="+mn-lt"/>
              </a:rPr>
              <a:t>Mechanical Breadth</a:t>
            </a:r>
          </a:p>
          <a:p>
            <a:r>
              <a:rPr lang="en-US" sz="1700" dirty="0" smtClean="0">
                <a:solidFill>
                  <a:srgbClr val="FF0000"/>
                </a:solidFill>
                <a:latin typeface="+mn-lt"/>
              </a:rPr>
              <a:t>Thesis Recap</a:t>
            </a:r>
          </a:p>
          <a:p>
            <a:r>
              <a:rPr lang="en-US" sz="1700" dirty="0" smtClean="0">
                <a:latin typeface="+mn-lt"/>
              </a:rPr>
              <a:t>Acknowledgements</a:t>
            </a:r>
          </a:p>
        </p:txBody>
      </p:sp>
    </p:spTree>
    <p:extLst>
      <p:ext uri="{BB962C8B-B14F-4D97-AF65-F5344CB8AC3E}">
        <p14:creationId xmlns:p14="http://schemas.microsoft.com/office/powerpoint/2010/main" val="3633934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7" grpId="0"/>
      <p:bldP spid="1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3886200" y="0"/>
            <a:ext cx="0" cy="6858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886200" y="914400"/>
            <a:ext cx="23545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243815" y="195590"/>
            <a:ext cx="39489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+mn-lt"/>
              </a:rPr>
              <a:t>Bob Stano | Construction</a:t>
            </a:r>
            <a:endParaRPr lang="en-US" sz="2800" b="1" dirty="0"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874449" y="131267"/>
            <a:ext cx="73615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+mn-lt"/>
              </a:rPr>
              <a:t>Aria Health | Torresdale Campus | ED Expansion</a:t>
            </a:r>
            <a:endParaRPr lang="en-US" sz="2800" b="1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96814" y="132746"/>
            <a:ext cx="8710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+mn-lt"/>
              </a:rPr>
              <a:t>Acknowledgements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9132" y="1631921"/>
            <a:ext cx="6305550" cy="393382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561942" y="1410586"/>
            <a:ext cx="53127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+mn-lt"/>
              </a:rPr>
              <a:t>Adviser:</a:t>
            </a:r>
          </a:p>
          <a:p>
            <a:pPr algn="ctr"/>
            <a:r>
              <a:rPr lang="en-US" dirty="0" smtClean="0">
                <a:latin typeface="+mn-lt"/>
              </a:rPr>
              <a:t>Dr. </a:t>
            </a:r>
            <a:r>
              <a:rPr lang="en-US" dirty="0" err="1" smtClean="0">
                <a:latin typeface="+mn-lt"/>
              </a:rPr>
              <a:t>Chimay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Anumba</a:t>
            </a:r>
            <a:r>
              <a:rPr lang="en-US" dirty="0" smtClean="0">
                <a:latin typeface="+mn-lt"/>
              </a:rPr>
              <a:t>, </a:t>
            </a:r>
            <a:r>
              <a:rPr lang="en-US" dirty="0" err="1" smtClean="0">
                <a:latin typeface="+mn-lt"/>
              </a:rPr>
              <a:t>FREng</a:t>
            </a:r>
            <a:r>
              <a:rPr lang="en-US" dirty="0" smtClean="0">
                <a:latin typeface="+mn-lt"/>
              </a:rPr>
              <a:t>., Ph.D., D.Sc., </a:t>
            </a:r>
            <a:r>
              <a:rPr lang="en-US" dirty="0" err="1" smtClean="0">
                <a:latin typeface="+mn-lt"/>
              </a:rPr>
              <a:t>Dr.h.c</a:t>
            </a:r>
            <a:r>
              <a:rPr lang="en-US" dirty="0" smtClean="0">
                <a:latin typeface="+mn-lt"/>
              </a:rPr>
              <a:t>., P.E.</a:t>
            </a:r>
            <a:endParaRPr lang="en-US" dirty="0">
              <a:latin typeface="+mn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733800" y="4657321"/>
            <a:ext cx="53127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+mn-lt"/>
              </a:rPr>
              <a:t>Project Team:</a:t>
            </a:r>
          </a:p>
          <a:p>
            <a:pPr algn="ctr"/>
            <a:r>
              <a:rPr lang="en-US" dirty="0" smtClean="0">
                <a:latin typeface="+mn-lt"/>
              </a:rPr>
              <a:t>Patrick F. </a:t>
            </a:r>
            <a:r>
              <a:rPr lang="en-US" dirty="0" err="1" smtClean="0">
                <a:latin typeface="+mn-lt"/>
              </a:rPr>
              <a:t>Kershner</a:t>
            </a:r>
            <a:r>
              <a:rPr lang="en-US" dirty="0" smtClean="0">
                <a:latin typeface="+mn-lt"/>
              </a:rPr>
              <a:t>, Project Manager</a:t>
            </a:r>
          </a:p>
          <a:p>
            <a:pPr algn="ctr"/>
            <a:r>
              <a:rPr lang="en-US" dirty="0" smtClean="0">
                <a:latin typeface="+mn-lt"/>
              </a:rPr>
              <a:t>Michael </a:t>
            </a:r>
            <a:r>
              <a:rPr lang="en-US" dirty="0" err="1" smtClean="0">
                <a:latin typeface="+mn-lt"/>
              </a:rPr>
              <a:t>Zarzycki</a:t>
            </a:r>
            <a:r>
              <a:rPr lang="en-US" dirty="0" smtClean="0">
                <a:latin typeface="+mn-lt"/>
              </a:rPr>
              <a:t>, Superintendent</a:t>
            </a:r>
          </a:p>
          <a:p>
            <a:pPr algn="ctr"/>
            <a:r>
              <a:rPr lang="en-US" dirty="0" err="1" smtClean="0">
                <a:latin typeface="+mn-lt"/>
              </a:rPr>
              <a:t>Tolulope</a:t>
            </a:r>
            <a:r>
              <a:rPr lang="en-US" dirty="0" smtClean="0">
                <a:latin typeface="+mn-lt"/>
              </a:rPr>
              <a:t> A. </a:t>
            </a:r>
            <a:r>
              <a:rPr lang="en-US" dirty="0" err="1" smtClean="0">
                <a:latin typeface="+mn-lt"/>
              </a:rPr>
              <a:t>Adenubi</a:t>
            </a:r>
            <a:r>
              <a:rPr lang="en-US" dirty="0" smtClean="0">
                <a:latin typeface="+mn-lt"/>
              </a:rPr>
              <a:t>, Project Engineer</a:t>
            </a:r>
            <a:endParaRPr lang="en-US" dirty="0">
              <a:latin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8874449" y="1274803"/>
            <a:ext cx="769620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Very Special Thanks:</a:t>
            </a:r>
          </a:p>
          <a:p>
            <a:pPr algn="ctr"/>
            <a:r>
              <a:rPr lang="en-US" dirty="0" smtClean="0">
                <a:latin typeface="+mn-lt"/>
              </a:rPr>
              <a:t>Robert F. Stano, P.E.</a:t>
            </a:r>
          </a:p>
          <a:p>
            <a:pPr algn="ctr"/>
            <a:r>
              <a:rPr lang="en-US" dirty="0" smtClean="0">
                <a:latin typeface="+mn-lt"/>
              </a:rPr>
              <a:t>Steven P. </a:t>
            </a:r>
            <a:r>
              <a:rPr lang="en-US" dirty="0" err="1" smtClean="0">
                <a:latin typeface="+mn-lt"/>
              </a:rPr>
              <a:t>Mulhollen</a:t>
            </a:r>
            <a:r>
              <a:rPr lang="en-US" dirty="0" smtClean="0">
                <a:latin typeface="+mn-lt"/>
              </a:rPr>
              <a:t>, P.E.</a:t>
            </a:r>
          </a:p>
          <a:p>
            <a:pPr algn="ctr"/>
            <a:r>
              <a:rPr lang="en-US" dirty="0" smtClean="0">
                <a:latin typeface="+mn-lt"/>
              </a:rPr>
              <a:t>John C. Stewart, P.E.</a:t>
            </a:r>
          </a:p>
          <a:p>
            <a:pPr algn="ctr"/>
            <a:r>
              <a:rPr lang="en-US" dirty="0" smtClean="0">
                <a:latin typeface="+mn-lt"/>
              </a:rPr>
              <a:t>Scott A. Mack, P.E.</a:t>
            </a:r>
          </a:p>
          <a:p>
            <a:pPr algn="ctr"/>
            <a:r>
              <a:rPr lang="en-US" dirty="0" smtClean="0">
                <a:latin typeface="+mn-lt"/>
              </a:rPr>
              <a:t>Gregory D. </a:t>
            </a:r>
            <a:r>
              <a:rPr lang="en-US" dirty="0" err="1" smtClean="0">
                <a:latin typeface="+mn-lt"/>
              </a:rPr>
              <a:t>Rummel</a:t>
            </a:r>
            <a:r>
              <a:rPr lang="en-US" dirty="0" smtClean="0">
                <a:latin typeface="+mn-lt"/>
              </a:rPr>
              <a:t>, CPD</a:t>
            </a:r>
          </a:p>
          <a:p>
            <a:pPr algn="ctr"/>
            <a:r>
              <a:rPr lang="en-US" dirty="0" smtClean="0">
                <a:latin typeface="+mn-lt"/>
              </a:rPr>
              <a:t>Cordell A. </a:t>
            </a:r>
            <a:r>
              <a:rPr lang="en-US" dirty="0" err="1" smtClean="0">
                <a:latin typeface="+mn-lt"/>
              </a:rPr>
              <a:t>Adamy</a:t>
            </a:r>
            <a:endParaRPr lang="en-US" dirty="0" smtClean="0">
              <a:latin typeface="+mn-lt"/>
            </a:endParaRPr>
          </a:p>
          <a:p>
            <a:pPr algn="ctr"/>
            <a:r>
              <a:rPr lang="en-US" dirty="0" smtClean="0">
                <a:latin typeface="+mn-lt"/>
              </a:rPr>
              <a:t>Andrew Rhodes, P.E., DBIA, LEED BD+C</a:t>
            </a:r>
          </a:p>
          <a:p>
            <a:pPr algn="ctr"/>
            <a:r>
              <a:rPr lang="en-US" dirty="0" smtClean="0">
                <a:latin typeface="+mn-lt"/>
              </a:rPr>
              <a:t>Francis O’Neill</a:t>
            </a:r>
          </a:p>
          <a:p>
            <a:pPr algn="ctr"/>
            <a:r>
              <a:rPr lang="en-US" dirty="0" smtClean="0">
                <a:latin typeface="+mn-lt"/>
              </a:rPr>
              <a:t>Ted Border</a:t>
            </a:r>
          </a:p>
          <a:p>
            <a:pPr algn="ctr"/>
            <a:r>
              <a:rPr lang="en-US" dirty="0" smtClean="0">
                <a:latin typeface="+mn-lt"/>
              </a:rPr>
              <a:t>Nicholas M. </a:t>
            </a:r>
            <a:r>
              <a:rPr lang="en-US" dirty="0" err="1" smtClean="0">
                <a:latin typeface="+mn-lt"/>
              </a:rPr>
              <a:t>Rekstad</a:t>
            </a:r>
            <a:endParaRPr lang="en-US" dirty="0" smtClean="0">
              <a:latin typeface="+mn-lt"/>
            </a:endParaRPr>
          </a:p>
          <a:p>
            <a:pPr algn="ctr"/>
            <a:r>
              <a:rPr lang="en-US" dirty="0" smtClean="0">
                <a:latin typeface="+mn-lt"/>
              </a:rPr>
              <a:t>Kevin A. Martyn</a:t>
            </a:r>
            <a:endParaRPr lang="en-US" dirty="0">
              <a:latin typeface="+mn-lt"/>
            </a:endParaRPr>
          </a:p>
          <a:p>
            <a:pPr algn="ctr"/>
            <a:endParaRPr lang="en-US" dirty="0" smtClean="0">
              <a:latin typeface="+mn-lt"/>
            </a:endParaRPr>
          </a:p>
          <a:p>
            <a:pPr algn="ctr"/>
            <a:r>
              <a:rPr lang="en-US" dirty="0" smtClean="0">
                <a:latin typeface="+mn-lt"/>
              </a:rPr>
              <a:t>Friends and Family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561942" y="2967574"/>
            <a:ext cx="53127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latin typeface="+mn-lt"/>
              </a:rPr>
              <a:t>The Pennsylvania State University</a:t>
            </a:r>
          </a:p>
          <a:p>
            <a:pPr algn="ctr"/>
            <a:r>
              <a:rPr lang="en-US" dirty="0" smtClean="0">
                <a:latin typeface="+mn-lt"/>
              </a:rPr>
              <a:t>Architectural Engineering</a:t>
            </a:r>
          </a:p>
          <a:p>
            <a:pPr algn="ctr"/>
            <a:r>
              <a:rPr lang="en-US" dirty="0" smtClean="0">
                <a:latin typeface="+mn-lt"/>
              </a:rPr>
              <a:t>Faculty and Staff</a:t>
            </a:r>
            <a:endParaRPr lang="en-US" dirty="0">
              <a:latin typeface="+mn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4649" y="131267"/>
            <a:ext cx="3733799" cy="6109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+mn-lt"/>
              </a:rPr>
              <a:t>Project Summary</a:t>
            </a:r>
          </a:p>
          <a:p>
            <a:r>
              <a:rPr lang="en-US" sz="1700" dirty="0" smtClean="0">
                <a:latin typeface="+mn-lt"/>
              </a:rPr>
              <a:t>Analysis 1: Rainwater Collection</a:t>
            </a:r>
          </a:p>
          <a:p>
            <a:r>
              <a:rPr lang="en-US" sz="1700" dirty="0" smtClean="0">
                <a:latin typeface="+mn-lt"/>
              </a:rPr>
              <a:t>     Analysis Goals</a:t>
            </a:r>
          </a:p>
          <a:p>
            <a:r>
              <a:rPr lang="en-US" sz="1700" dirty="0" smtClean="0">
                <a:latin typeface="+mn-lt"/>
              </a:rPr>
              <a:t>     Data Collection</a:t>
            </a:r>
          </a:p>
          <a:p>
            <a:r>
              <a:rPr lang="en-US" sz="1700" dirty="0" smtClean="0">
                <a:latin typeface="+mn-lt"/>
              </a:rPr>
              <a:t>     Description &amp; Design</a:t>
            </a:r>
          </a:p>
          <a:p>
            <a:r>
              <a:rPr lang="en-US" sz="1700" dirty="0" smtClean="0">
                <a:latin typeface="+mn-lt"/>
              </a:rPr>
              <a:t>     Cost Estimation</a:t>
            </a:r>
          </a:p>
          <a:p>
            <a:r>
              <a:rPr lang="en-US" sz="1700" dirty="0" smtClean="0">
                <a:latin typeface="+mn-lt"/>
              </a:rPr>
              <a:t>     Economic Analysis</a:t>
            </a:r>
          </a:p>
          <a:p>
            <a:r>
              <a:rPr lang="en-US" sz="1700" dirty="0" smtClean="0">
                <a:latin typeface="+mn-lt"/>
              </a:rPr>
              <a:t>Analysis 2: Photovoltaic Array 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Analysis Goals</a:t>
            </a:r>
          </a:p>
          <a:p>
            <a:r>
              <a:rPr lang="en-US" sz="1700" dirty="0" smtClean="0">
                <a:latin typeface="+mn-lt"/>
              </a:rPr>
              <a:t>     Data Collection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Description &amp; Design</a:t>
            </a:r>
          </a:p>
          <a:p>
            <a:r>
              <a:rPr lang="en-US" sz="1700" dirty="0">
                <a:latin typeface="+mn-lt"/>
              </a:rPr>
              <a:t>	</a:t>
            </a:r>
            <a:r>
              <a:rPr lang="en-US" sz="1700" dirty="0" smtClean="0">
                <a:latin typeface="+mn-lt"/>
              </a:rPr>
              <a:t>Electrical Breadth 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System Layout &amp; Cost Estimation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Economic Analysis</a:t>
            </a:r>
          </a:p>
          <a:p>
            <a:r>
              <a:rPr lang="en-US" sz="1700" dirty="0" smtClean="0">
                <a:latin typeface="+mn-lt"/>
              </a:rPr>
              <a:t>Analysis 3: Operable Solar Shading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Analysis Goals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Colt </a:t>
            </a:r>
            <a:r>
              <a:rPr lang="en-US" sz="1700" dirty="0" err="1" smtClean="0">
                <a:latin typeface="+mn-lt"/>
              </a:rPr>
              <a:t>Shadoglass</a:t>
            </a:r>
            <a:r>
              <a:rPr lang="en-US" sz="1700" dirty="0" smtClean="0">
                <a:latin typeface="+mn-lt"/>
              </a:rPr>
              <a:t> 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Cost Estimation</a:t>
            </a:r>
          </a:p>
          <a:p>
            <a:r>
              <a:rPr lang="en-US" sz="1700" dirty="0" smtClean="0">
                <a:latin typeface="+mn-lt"/>
              </a:rPr>
              <a:t>     Sequencing, Schedule, Logistics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Energy Model</a:t>
            </a:r>
          </a:p>
          <a:p>
            <a:r>
              <a:rPr lang="en-US" sz="1700" dirty="0">
                <a:latin typeface="+mn-lt"/>
              </a:rPr>
              <a:t>	</a:t>
            </a:r>
            <a:r>
              <a:rPr lang="en-US" sz="1700" dirty="0" smtClean="0">
                <a:latin typeface="+mn-lt"/>
              </a:rPr>
              <a:t>Mechanical Breadth</a:t>
            </a:r>
          </a:p>
          <a:p>
            <a:r>
              <a:rPr lang="en-US" sz="1700" dirty="0" smtClean="0">
                <a:latin typeface="+mn-lt"/>
              </a:rPr>
              <a:t>Thesis Recap</a:t>
            </a:r>
          </a:p>
          <a:p>
            <a:r>
              <a:rPr lang="en-US" sz="1700" dirty="0" smtClean="0">
                <a:solidFill>
                  <a:srgbClr val="FF0000"/>
                </a:solidFill>
                <a:latin typeface="+mn-lt"/>
              </a:rPr>
              <a:t>Acknowledgements</a:t>
            </a:r>
          </a:p>
        </p:txBody>
      </p:sp>
    </p:spTree>
    <p:extLst>
      <p:ext uri="{BB962C8B-B14F-4D97-AF65-F5344CB8AC3E}">
        <p14:creationId xmlns:p14="http://schemas.microsoft.com/office/powerpoint/2010/main" val="193141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3886200" y="0"/>
            <a:ext cx="0" cy="6858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886200" y="914400"/>
            <a:ext cx="23545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243815" y="195590"/>
            <a:ext cx="39489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+mn-lt"/>
              </a:rPr>
              <a:t>Bob Stano | Construction</a:t>
            </a:r>
            <a:endParaRPr lang="en-US" sz="2800" b="1" dirty="0"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874449" y="131267"/>
            <a:ext cx="73615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+mn-lt"/>
              </a:rPr>
              <a:t>Aria Health | Torresdale Campus | ED Expansion</a:t>
            </a:r>
            <a:endParaRPr lang="en-US" sz="2800" b="1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96814" y="132746"/>
            <a:ext cx="8710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+mn-lt"/>
              </a:rPr>
              <a:t>Thank You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14649" y="131267"/>
            <a:ext cx="3733799" cy="6109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+mn-lt"/>
              </a:rPr>
              <a:t>Project Summary</a:t>
            </a:r>
          </a:p>
          <a:p>
            <a:r>
              <a:rPr lang="en-US" sz="1700" dirty="0" smtClean="0">
                <a:latin typeface="+mn-lt"/>
              </a:rPr>
              <a:t>Analysis 1: Rainwater Collection</a:t>
            </a:r>
          </a:p>
          <a:p>
            <a:r>
              <a:rPr lang="en-US" sz="1700" dirty="0" smtClean="0">
                <a:latin typeface="+mn-lt"/>
              </a:rPr>
              <a:t>     Analysis Goals</a:t>
            </a:r>
          </a:p>
          <a:p>
            <a:r>
              <a:rPr lang="en-US" sz="1700" dirty="0" smtClean="0">
                <a:latin typeface="+mn-lt"/>
              </a:rPr>
              <a:t>     Data Collection</a:t>
            </a:r>
          </a:p>
          <a:p>
            <a:r>
              <a:rPr lang="en-US" sz="1700" dirty="0" smtClean="0">
                <a:latin typeface="+mn-lt"/>
              </a:rPr>
              <a:t>     Description &amp; Design</a:t>
            </a:r>
          </a:p>
          <a:p>
            <a:r>
              <a:rPr lang="en-US" sz="1700" dirty="0" smtClean="0">
                <a:latin typeface="+mn-lt"/>
              </a:rPr>
              <a:t>     Cost Estimation</a:t>
            </a:r>
          </a:p>
          <a:p>
            <a:r>
              <a:rPr lang="en-US" sz="1700" dirty="0" smtClean="0">
                <a:latin typeface="+mn-lt"/>
              </a:rPr>
              <a:t>     Economic Analysis</a:t>
            </a:r>
          </a:p>
          <a:p>
            <a:r>
              <a:rPr lang="en-US" sz="1700" dirty="0" smtClean="0">
                <a:latin typeface="+mn-lt"/>
              </a:rPr>
              <a:t>Analysis 2: Photovoltaic Array 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Analysis Goals</a:t>
            </a:r>
          </a:p>
          <a:p>
            <a:r>
              <a:rPr lang="en-US" sz="1700" dirty="0" smtClean="0">
                <a:latin typeface="+mn-lt"/>
              </a:rPr>
              <a:t>     Data Collection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Description &amp; Design</a:t>
            </a:r>
          </a:p>
          <a:p>
            <a:r>
              <a:rPr lang="en-US" sz="1700" dirty="0">
                <a:latin typeface="+mn-lt"/>
              </a:rPr>
              <a:t>	</a:t>
            </a:r>
            <a:r>
              <a:rPr lang="en-US" sz="1700" dirty="0" smtClean="0">
                <a:latin typeface="+mn-lt"/>
              </a:rPr>
              <a:t>Electrical Breadth 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System Layout &amp; Cost Estimation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Economic Analysis</a:t>
            </a:r>
          </a:p>
          <a:p>
            <a:r>
              <a:rPr lang="en-US" sz="1700" dirty="0" smtClean="0">
                <a:latin typeface="+mn-lt"/>
              </a:rPr>
              <a:t>Analysis 3: Operable Solar Shading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Analysis Goals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Colt </a:t>
            </a:r>
            <a:r>
              <a:rPr lang="en-US" sz="1700" dirty="0" err="1" smtClean="0">
                <a:latin typeface="+mn-lt"/>
              </a:rPr>
              <a:t>Shadoglass</a:t>
            </a:r>
            <a:r>
              <a:rPr lang="en-US" sz="1700" dirty="0" smtClean="0">
                <a:latin typeface="+mn-lt"/>
              </a:rPr>
              <a:t> 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Cost Estimation</a:t>
            </a:r>
          </a:p>
          <a:p>
            <a:r>
              <a:rPr lang="en-US" sz="1700" dirty="0" smtClean="0">
                <a:latin typeface="+mn-lt"/>
              </a:rPr>
              <a:t>     Sequencing, Schedule, Logistics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Energy Model</a:t>
            </a:r>
          </a:p>
          <a:p>
            <a:r>
              <a:rPr lang="en-US" sz="1700" dirty="0">
                <a:latin typeface="+mn-lt"/>
              </a:rPr>
              <a:t>	</a:t>
            </a:r>
            <a:r>
              <a:rPr lang="en-US" sz="1700" dirty="0" smtClean="0">
                <a:latin typeface="+mn-lt"/>
              </a:rPr>
              <a:t>Mechanical Breadth</a:t>
            </a:r>
          </a:p>
          <a:p>
            <a:r>
              <a:rPr lang="en-US" sz="1700" dirty="0" smtClean="0">
                <a:latin typeface="+mn-lt"/>
              </a:rPr>
              <a:t>Thesis Recap</a:t>
            </a:r>
          </a:p>
          <a:p>
            <a:r>
              <a:rPr lang="en-US" sz="1700" dirty="0" smtClean="0">
                <a:solidFill>
                  <a:srgbClr val="FF0000"/>
                </a:solidFill>
                <a:latin typeface="+mn-lt"/>
              </a:rPr>
              <a:t>Acknowledgements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010987" y="2567225"/>
            <a:ext cx="508183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 smtClean="0"/>
              <a:t>Questions? </a:t>
            </a:r>
          </a:p>
        </p:txBody>
      </p:sp>
    </p:spTree>
    <p:extLst>
      <p:ext uri="{BB962C8B-B14F-4D97-AF65-F5344CB8AC3E}">
        <p14:creationId xmlns:p14="http://schemas.microsoft.com/office/powerpoint/2010/main" val="66555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3886200" y="0"/>
            <a:ext cx="0" cy="6858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886200" y="914400"/>
            <a:ext cx="23545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243815" y="195590"/>
            <a:ext cx="39489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+mn-lt"/>
              </a:rPr>
              <a:t>Bob Stano | Construction</a:t>
            </a:r>
            <a:endParaRPr lang="en-US" sz="2800" b="1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96814" y="132746"/>
            <a:ext cx="8710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+mn-lt"/>
              </a:rPr>
              <a:t>Project Summary</a:t>
            </a:r>
            <a:endParaRPr lang="en-US" sz="3200" b="1" dirty="0"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874449" y="131267"/>
            <a:ext cx="73615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+mn-lt"/>
              </a:rPr>
              <a:t>Aria Health | Torresdale Campus | ED Expansion</a:t>
            </a:r>
            <a:endParaRPr lang="en-US" sz="2800" b="1" dirty="0"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4649" y="131267"/>
            <a:ext cx="3733799" cy="6109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solidFill>
                  <a:srgbClr val="FF0000"/>
                </a:solidFill>
                <a:latin typeface="+mn-lt"/>
              </a:rPr>
              <a:t>Project Summary</a:t>
            </a:r>
          </a:p>
          <a:p>
            <a:r>
              <a:rPr lang="en-US" sz="1700" dirty="0" smtClean="0">
                <a:latin typeface="+mn-lt"/>
              </a:rPr>
              <a:t>Analysis 1: Rainwater Collection</a:t>
            </a:r>
          </a:p>
          <a:p>
            <a:r>
              <a:rPr lang="en-US" sz="1700" dirty="0" smtClean="0">
                <a:latin typeface="+mn-lt"/>
              </a:rPr>
              <a:t>     Analysis Goals</a:t>
            </a:r>
          </a:p>
          <a:p>
            <a:r>
              <a:rPr lang="en-US" sz="1700" dirty="0" smtClean="0">
                <a:latin typeface="+mn-lt"/>
              </a:rPr>
              <a:t>     Data Collection</a:t>
            </a:r>
          </a:p>
          <a:p>
            <a:r>
              <a:rPr lang="en-US" sz="1700" dirty="0" smtClean="0">
                <a:latin typeface="+mn-lt"/>
              </a:rPr>
              <a:t>     Description &amp; Design</a:t>
            </a:r>
          </a:p>
          <a:p>
            <a:r>
              <a:rPr lang="en-US" sz="1700" dirty="0" smtClean="0">
                <a:latin typeface="+mn-lt"/>
              </a:rPr>
              <a:t>     Cost Estimation</a:t>
            </a:r>
          </a:p>
          <a:p>
            <a:r>
              <a:rPr lang="en-US" sz="1700" dirty="0" smtClean="0">
                <a:latin typeface="+mn-lt"/>
              </a:rPr>
              <a:t>     Economic Analysis</a:t>
            </a:r>
          </a:p>
          <a:p>
            <a:r>
              <a:rPr lang="en-US" sz="1700" dirty="0" smtClean="0">
                <a:latin typeface="+mn-lt"/>
              </a:rPr>
              <a:t>Analysis 2: Photovoltaic Array 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Analysis Goals</a:t>
            </a:r>
          </a:p>
          <a:p>
            <a:r>
              <a:rPr lang="en-US" sz="1700" dirty="0" smtClean="0">
                <a:latin typeface="+mn-lt"/>
              </a:rPr>
              <a:t>     Data Collection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Description &amp; Design</a:t>
            </a:r>
          </a:p>
          <a:p>
            <a:r>
              <a:rPr lang="en-US" sz="1700" dirty="0">
                <a:latin typeface="+mn-lt"/>
              </a:rPr>
              <a:t>	</a:t>
            </a:r>
            <a:r>
              <a:rPr lang="en-US" sz="1700" dirty="0" smtClean="0">
                <a:latin typeface="+mn-lt"/>
              </a:rPr>
              <a:t>Electrical Breadth 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System Layout &amp; Cost Estimation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Economic Analysis</a:t>
            </a:r>
          </a:p>
          <a:p>
            <a:r>
              <a:rPr lang="en-US" sz="1700" dirty="0" smtClean="0">
                <a:latin typeface="+mn-lt"/>
              </a:rPr>
              <a:t>Analysis 3: Operable Solar Shading</a:t>
            </a:r>
          </a:p>
          <a:p>
            <a:r>
              <a:rPr lang="en-US" sz="1700" dirty="0" smtClean="0">
                <a:latin typeface="+mn-lt"/>
              </a:rPr>
              <a:t>     Analysis Goals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Colt </a:t>
            </a:r>
            <a:r>
              <a:rPr lang="en-US" sz="1700" dirty="0" err="1" smtClean="0">
                <a:latin typeface="+mn-lt"/>
              </a:rPr>
              <a:t>Shadoglass</a:t>
            </a:r>
            <a:r>
              <a:rPr lang="en-US" sz="1700" dirty="0" smtClean="0">
                <a:latin typeface="+mn-lt"/>
              </a:rPr>
              <a:t> 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Cost Estimation</a:t>
            </a:r>
          </a:p>
          <a:p>
            <a:r>
              <a:rPr lang="en-US" sz="1700" dirty="0" smtClean="0">
                <a:latin typeface="+mn-lt"/>
              </a:rPr>
              <a:t>     Sequencing, Schedule, Logistics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Energy Model</a:t>
            </a:r>
          </a:p>
          <a:p>
            <a:r>
              <a:rPr lang="en-US" sz="1700" dirty="0">
                <a:latin typeface="+mn-lt"/>
              </a:rPr>
              <a:t>	</a:t>
            </a:r>
            <a:r>
              <a:rPr lang="en-US" sz="1700" dirty="0" smtClean="0">
                <a:latin typeface="+mn-lt"/>
              </a:rPr>
              <a:t>Mechanical Breadth</a:t>
            </a:r>
          </a:p>
          <a:p>
            <a:r>
              <a:rPr lang="en-US" sz="1700" dirty="0" smtClean="0">
                <a:latin typeface="+mn-lt"/>
              </a:rPr>
              <a:t>Thesis Recap</a:t>
            </a:r>
          </a:p>
          <a:p>
            <a:r>
              <a:rPr lang="en-US" sz="1700" dirty="0" smtClean="0">
                <a:latin typeface="+mn-lt"/>
              </a:rPr>
              <a:t>Acknowledgements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043389" y="1828801"/>
            <a:ext cx="504089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 smtClean="0">
                <a:latin typeface="+mn-lt"/>
              </a:rPr>
              <a:t>Overall Theme</a:t>
            </a:r>
          </a:p>
          <a:p>
            <a:pPr algn="ctr"/>
            <a:endParaRPr lang="en-US" sz="1600" b="1" u="sng" dirty="0"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14800" y="1109991"/>
            <a:ext cx="4724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latin typeface="+mn-lt"/>
              </a:rPr>
              <a:t>Analysis 1 </a:t>
            </a:r>
            <a:r>
              <a:rPr lang="en-US" i="1" dirty="0" smtClean="0">
                <a:latin typeface="+mn-lt"/>
              </a:rPr>
              <a:t>– Rainwater Collection</a:t>
            </a:r>
            <a:endParaRPr lang="en-US" i="1" dirty="0"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14800" y="3886200"/>
            <a:ext cx="4724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latin typeface="+mn-lt"/>
              </a:rPr>
              <a:t>Analysis 2 </a:t>
            </a:r>
            <a:r>
              <a:rPr lang="en-US" i="1" dirty="0" smtClean="0">
                <a:latin typeface="+mn-lt"/>
              </a:rPr>
              <a:t>– Photovoltaic Array</a:t>
            </a:r>
            <a:endParaRPr lang="en-US" i="1" dirty="0"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562425" y="1138000"/>
            <a:ext cx="4724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latin typeface="+mn-lt"/>
              </a:rPr>
              <a:t>Analysis 3 </a:t>
            </a:r>
            <a:r>
              <a:rPr lang="en-US" i="1" dirty="0" smtClean="0">
                <a:latin typeface="+mn-lt"/>
              </a:rPr>
              <a:t>– Operable Solar Shading</a:t>
            </a:r>
            <a:endParaRPr lang="en-US" i="1" dirty="0"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169849" y="3716922"/>
            <a:ext cx="55095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latin typeface="+mn-lt"/>
              </a:rPr>
              <a:t>Analysis 4 </a:t>
            </a:r>
            <a:r>
              <a:rPr lang="en-US" i="1" dirty="0" smtClean="0">
                <a:latin typeface="+mn-lt"/>
              </a:rPr>
              <a:t>– Modularization of Patient Treatment Rooms (not presented)</a:t>
            </a:r>
            <a:endParaRPr lang="en-US" i="1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7216" y="1760116"/>
            <a:ext cx="2517849" cy="18479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3984" y="4540835"/>
            <a:ext cx="2540839" cy="16963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b="45322"/>
          <a:stretch/>
        </p:blipFill>
        <p:spPr>
          <a:xfrm>
            <a:off x="21578137" y="1611455"/>
            <a:ext cx="2619403" cy="18175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88647" y="4549938"/>
            <a:ext cx="2608893" cy="175121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0627329" y="3282403"/>
            <a:ext cx="587301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i="1" dirty="0" smtClean="0">
                <a:solidFill>
                  <a:srgbClr val="0070C0"/>
                </a:solidFill>
                <a:latin typeface="+mn-lt"/>
              </a:rPr>
              <a:t>Sustainable Construction</a:t>
            </a:r>
          </a:p>
          <a:p>
            <a:pPr algn="ctr"/>
            <a:endParaRPr lang="en-US" sz="1600" b="1" u="sng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18552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  <p:bldP spid="23" grpId="0"/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3886200" y="0"/>
            <a:ext cx="0" cy="6858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886200" y="914400"/>
            <a:ext cx="23545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243815" y="195590"/>
            <a:ext cx="39489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+mn-lt"/>
              </a:rPr>
              <a:t>Bob Stano | Construction</a:t>
            </a:r>
            <a:endParaRPr lang="en-US" sz="2800" b="1" dirty="0"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874449" y="131267"/>
            <a:ext cx="73615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+mn-lt"/>
              </a:rPr>
              <a:t>Aria Health | Torresdale Campus | ED Expansion</a:t>
            </a:r>
            <a:endParaRPr lang="en-US" sz="2800" b="1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96814" y="132746"/>
            <a:ext cx="8710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+mn-lt"/>
              </a:rPr>
              <a:t>Appendix – Rainwater Collection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14649" y="131267"/>
            <a:ext cx="3733799" cy="6109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+mn-lt"/>
              </a:rPr>
              <a:t>Project Summary</a:t>
            </a:r>
          </a:p>
          <a:p>
            <a:r>
              <a:rPr lang="en-US" sz="1700" dirty="0" smtClean="0">
                <a:latin typeface="+mn-lt"/>
              </a:rPr>
              <a:t>Analysis 1: Rainwater Collection</a:t>
            </a:r>
          </a:p>
          <a:p>
            <a:r>
              <a:rPr lang="en-US" sz="1700" dirty="0" smtClean="0">
                <a:latin typeface="+mn-lt"/>
              </a:rPr>
              <a:t>     Analysis Goals</a:t>
            </a:r>
          </a:p>
          <a:p>
            <a:r>
              <a:rPr lang="en-US" sz="1700" dirty="0" smtClean="0">
                <a:latin typeface="+mn-lt"/>
              </a:rPr>
              <a:t>     Data Collection</a:t>
            </a:r>
          </a:p>
          <a:p>
            <a:r>
              <a:rPr lang="en-US" sz="1700" dirty="0" smtClean="0">
                <a:latin typeface="+mn-lt"/>
              </a:rPr>
              <a:t>     Description &amp; Design</a:t>
            </a:r>
          </a:p>
          <a:p>
            <a:r>
              <a:rPr lang="en-US" sz="1700" dirty="0" smtClean="0">
                <a:latin typeface="+mn-lt"/>
              </a:rPr>
              <a:t>     Cost Estimation</a:t>
            </a:r>
          </a:p>
          <a:p>
            <a:r>
              <a:rPr lang="en-US" sz="1700" dirty="0" smtClean="0">
                <a:latin typeface="+mn-lt"/>
              </a:rPr>
              <a:t>     Economic Analysis</a:t>
            </a:r>
          </a:p>
          <a:p>
            <a:r>
              <a:rPr lang="en-US" sz="1700" dirty="0" smtClean="0">
                <a:latin typeface="+mn-lt"/>
              </a:rPr>
              <a:t>Analysis 2: Photovoltaic Array 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Analysis Goals</a:t>
            </a:r>
          </a:p>
          <a:p>
            <a:r>
              <a:rPr lang="en-US" sz="1700" dirty="0" smtClean="0">
                <a:latin typeface="+mn-lt"/>
              </a:rPr>
              <a:t>     Data Collection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Description &amp; Design</a:t>
            </a:r>
          </a:p>
          <a:p>
            <a:r>
              <a:rPr lang="en-US" sz="1700" dirty="0">
                <a:latin typeface="+mn-lt"/>
              </a:rPr>
              <a:t>	</a:t>
            </a:r>
            <a:r>
              <a:rPr lang="en-US" sz="1700" dirty="0" smtClean="0">
                <a:latin typeface="+mn-lt"/>
              </a:rPr>
              <a:t>Electrical Breadth 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System Layout &amp; Cost Estimation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Economic Analysis</a:t>
            </a:r>
          </a:p>
          <a:p>
            <a:r>
              <a:rPr lang="en-US" sz="1700" dirty="0" smtClean="0">
                <a:latin typeface="+mn-lt"/>
              </a:rPr>
              <a:t>Analysis 3: Operable Solar Shading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Analysis Goals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Colt </a:t>
            </a:r>
            <a:r>
              <a:rPr lang="en-US" sz="1700" dirty="0" err="1" smtClean="0">
                <a:latin typeface="+mn-lt"/>
              </a:rPr>
              <a:t>Shadoglass</a:t>
            </a:r>
            <a:r>
              <a:rPr lang="en-US" sz="1700" dirty="0" smtClean="0">
                <a:latin typeface="+mn-lt"/>
              </a:rPr>
              <a:t> 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Cost Estimation</a:t>
            </a:r>
          </a:p>
          <a:p>
            <a:r>
              <a:rPr lang="en-US" sz="1700" dirty="0" smtClean="0">
                <a:latin typeface="+mn-lt"/>
              </a:rPr>
              <a:t>     Sequencing, Schedule, Logistics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Energy Model</a:t>
            </a:r>
          </a:p>
          <a:p>
            <a:r>
              <a:rPr lang="en-US" sz="1700" dirty="0">
                <a:latin typeface="+mn-lt"/>
              </a:rPr>
              <a:t>	</a:t>
            </a:r>
            <a:r>
              <a:rPr lang="en-US" sz="1700" dirty="0" smtClean="0">
                <a:latin typeface="+mn-lt"/>
              </a:rPr>
              <a:t>Mechanical Breadth</a:t>
            </a:r>
          </a:p>
          <a:p>
            <a:r>
              <a:rPr lang="en-US" sz="1700" dirty="0" smtClean="0">
                <a:latin typeface="+mn-lt"/>
              </a:rPr>
              <a:t>Thesis Recap</a:t>
            </a:r>
          </a:p>
          <a:p>
            <a:r>
              <a:rPr lang="en-US" sz="1700" dirty="0" smtClean="0">
                <a:solidFill>
                  <a:srgbClr val="FF0000"/>
                </a:solidFill>
                <a:latin typeface="+mn-lt"/>
              </a:rPr>
              <a:t>Acknowledgements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90204" y="1357021"/>
            <a:ext cx="4010857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 panose="020F0502020204030204" pitchFamily="34" charset="0"/>
              </a:rPr>
              <a:t>Pump Sizing – Fixture Units</a:t>
            </a:r>
          </a:p>
          <a:p>
            <a:endParaRPr lang="en-US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10 fixture units per water closet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5 fixture units per urinal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>
              <a:latin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3815" y="3511457"/>
            <a:ext cx="4181475" cy="3143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627" y="4019828"/>
            <a:ext cx="3371850" cy="2952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9219" y="4509149"/>
            <a:ext cx="2247900" cy="35242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267886" y="4861574"/>
            <a:ext cx="4010857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libri" panose="020F0502020204030204" pitchFamily="34" charset="0"/>
              </a:rPr>
              <a:t>Cross referenced with the hunter curve to find 85 GPM</a:t>
            </a:r>
          </a:p>
          <a:p>
            <a:pPr algn="ctr"/>
            <a:endParaRPr lang="en-US" sz="1050" dirty="0">
              <a:latin typeface="Calibri" panose="020F0502020204030204" pitchFamily="34" charset="0"/>
            </a:endParaRPr>
          </a:p>
          <a:p>
            <a:pPr algn="ctr"/>
            <a:r>
              <a:rPr lang="en-US" sz="2400" b="1" dirty="0" smtClean="0">
                <a:latin typeface="Calibri" panose="020F0502020204030204" pitchFamily="34" charset="0"/>
              </a:rPr>
              <a:t>Pipe Wheel used for pipe sizing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546478" y="1277584"/>
            <a:ext cx="401085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libri" panose="020F0502020204030204" pitchFamily="34" charset="0"/>
              </a:rPr>
              <a:t>Hydro Pneumatic Tank Sizing</a:t>
            </a:r>
          </a:p>
          <a:p>
            <a:pPr algn="ctr"/>
            <a:endParaRPr lang="en-US" dirty="0" smtClean="0">
              <a:latin typeface="Calibri" panose="020F0502020204030204" pitchFamily="34" charset="0"/>
            </a:endParaRPr>
          </a:p>
          <a:p>
            <a:pPr algn="ctr"/>
            <a:r>
              <a:rPr lang="en-US" dirty="0" smtClean="0">
                <a:latin typeface="Calibri" panose="020F0502020204030204" pitchFamily="34" charset="0"/>
              </a:rPr>
              <a:t>Worked backwards….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055081" y="2491209"/>
            <a:ext cx="49265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Assume </a:t>
            </a:r>
            <a:r>
              <a:rPr lang="en-US" dirty="0">
                <a:latin typeface="Calibri" panose="020F0502020204030204" pitchFamily="34" charset="0"/>
              </a:rPr>
              <a:t>850 Gal, or 2/3 capacity is available before booster pump kicks on</a:t>
            </a:r>
            <a:r>
              <a:rPr lang="en-US" dirty="0" smtClean="0">
                <a:latin typeface="Calibri" panose="020F0502020204030204" pitchFamily="34" charset="0"/>
              </a:rPr>
              <a:t>.</a:t>
            </a:r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30031" y="3569797"/>
            <a:ext cx="3391316" cy="11155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47403" y="5445526"/>
            <a:ext cx="2556572" cy="79510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1055081" y="4874384"/>
            <a:ext cx="49265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for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9068633" y="1409784"/>
            <a:ext cx="4573319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libri" panose="020F0502020204030204" pitchFamily="34" charset="0"/>
              </a:rPr>
              <a:t>Rainwater Economic Analysis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Maintenance: 16 hours/day at union plumber wage of $59.68/hour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General Inflation = 3% per year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Utility Inflation = 5% per year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41827" y="1132321"/>
            <a:ext cx="2319248" cy="51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75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3886200" y="0"/>
            <a:ext cx="0" cy="6858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886200" y="914400"/>
            <a:ext cx="23545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243815" y="195590"/>
            <a:ext cx="39489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+mn-lt"/>
              </a:rPr>
              <a:t>Bob Stano | Construction</a:t>
            </a:r>
            <a:endParaRPr lang="en-US" sz="2800" b="1" dirty="0"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874449" y="131267"/>
            <a:ext cx="73615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+mn-lt"/>
              </a:rPr>
              <a:t>Aria Health | Torresdale Campus | ED Expansion</a:t>
            </a:r>
            <a:endParaRPr lang="en-US" sz="2800" b="1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96814" y="132746"/>
            <a:ext cx="8710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+mn-lt"/>
              </a:rPr>
              <a:t>Appendix – Photovoltaic Array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14649" y="131267"/>
            <a:ext cx="3733799" cy="6109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+mn-lt"/>
              </a:rPr>
              <a:t>Project Summary</a:t>
            </a:r>
          </a:p>
          <a:p>
            <a:r>
              <a:rPr lang="en-US" sz="1700" dirty="0" smtClean="0">
                <a:latin typeface="+mn-lt"/>
              </a:rPr>
              <a:t>Analysis 1: Rainwater Collection</a:t>
            </a:r>
          </a:p>
          <a:p>
            <a:r>
              <a:rPr lang="en-US" sz="1700" dirty="0" smtClean="0">
                <a:latin typeface="+mn-lt"/>
              </a:rPr>
              <a:t>     Analysis Goals</a:t>
            </a:r>
          </a:p>
          <a:p>
            <a:r>
              <a:rPr lang="en-US" sz="1700" dirty="0" smtClean="0">
                <a:latin typeface="+mn-lt"/>
              </a:rPr>
              <a:t>     Data Collection</a:t>
            </a:r>
          </a:p>
          <a:p>
            <a:r>
              <a:rPr lang="en-US" sz="1700" dirty="0" smtClean="0">
                <a:latin typeface="+mn-lt"/>
              </a:rPr>
              <a:t>     Description &amp; Design</a:t>
            </a:r>
          </a:p>
          <a:p>
            <a:r>
              <a:rPr lang="en-US" sz="1700" dirty="0" smtClean="0">
                <a:latin typeface="+mn-lt"/>
              </a:rPr>
              <a:t>     Cost Estimation</a:t>
            </a:r>
          </a:p>
          <a:p>
            <a:r>
              <a:rPr lang="en-US" sz="1700" dirty="0" smtClean="0">
                <a:latin typeface="+mn-lt"/>
              </a:rPr>
              <a:t>     Economic Analysis</a:t>
            </a:r>
          </a:p>
          <a:p>
            <a:r>
              <a:rPr lang="en-US" sz="1700" dirty="0" smtClean="0">
                <a:latin typeface="+mn-lt"/>
              </a:rPr>
              <a:t>Analysis 2: Photovoltaic Array 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Analysis Goals</a:t>
            </a:r>
          </a:p>
          <a:p>
            <a:r>
              <a:rPr lang="en-US" sz="1700" dirty="0" smtClean="0">
                <a:latin typeface="+mn-lt"/>
              </a:rPr>
              <a:t>     Data Collection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Description &amp; Design</a:t>
            </a:r>
          </a:p>
          <a:p>
            <a:r>
              <a:rPr lang="en-US" sz="1700" dirty="0">
                <a:latin typeface="+mn-lt"/>
              </a:rPr>
              <a:t>	</a:t>
            </a:r>
            <a:r>
              <a:rPr lang="en-US" sz="1700" dirty="0" smtClean="0">
                <a:latin typeface="+mn-lt"/>
              </a:rPr>
              <a:t>Electrical Breadth 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System Layout &amp; Cost Estimation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Economic Analysis</a:t>
            </a:r>
          </a:p>
          <a:p>
            <a:r>
              <a:rPr lang="en-US" sz="1700" dirty="0" smtClean="0">
                <a:latin typeface="+mn-lt"/>
              </a:rPr>
              <a:t>Analysis 3: Operable Solar Shading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Analysis Goals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Colt </a:t>
            </a:r>
            <a:r>
              <a:rPr lang="en-US" sz="1700" dirty="0" err="1" smtClean="0">
                <a:latin typeface="+mn-lt"/>
              </a:rPr>
              <a:t>Shadoglass</a:t>
            </a:r>
            <a:r>
              <a:rPr lang="en-US" sz="1700" dirty="0" smtClean="0">
                <a:latin typeface="+mn-lt"/>
              </a:rPr>
              <a:t> 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Cost Estimation</a:t>
            </a:r>
          </a:p>
          <a:p>
            <a:r>
              <a:rPr lang="en-US" sz="1700" dirty="0" smtClean="0">
                <a:latin typeface="+mn-lt"/>
              </a:rPr>
              <a:t>     Sequencing, Schedule, Logistics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Energy Model</a:t>
            </a:r>
          </a:p>
          <a:p>
            <a:r>
              <a:rPr lang="en-US" sz="1700" dirty="0">
                <a:latin typeface="+mn-lt"/>
              </a:rPr>
              <a:t>	</a:t>
            </a:r>
            <a:r>
              <a:rPr lang="en-US" sz="1700" dirty="0" smtClean="0">
                <a:latin typeface="+mn-lt"/>
              </a:rPr>
              <a:t>Mechanical Breadth</a:t>
            </a:r>
          </a:p>
          <a:p>
            <a:r>
              <a:rPr lang="en-US" sz="1700" dirty="0" smtClean="0">
                <a:latin typeface="+mn-lt"/>
              </a:rPr>
              <a:t>Thesis Recap</a:t>
            </a:r>
          </a:p>
          <a:p>
            <a:r>
              <a:rPr lang="en-US" sz="1700" dirty="0" smtClean="0">
                <a:solidFill>
                  <a:srgbClr val="FF0000"/>
                </a:solidFill>
                <a:latin typeface="+mn-lt"/>
              </a:rPr>
              <a:t>Acknowledgements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56571" y="1195650"/>
            <a:ext cx="452003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libri" panose="020F0502020204030204" pitchFamily="34" charset="0"/>
              </a:rPr>
              <a:t>Photovoltaic Economic Analysis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Maintenance: 16 hours/day at union electrician wage of $110.64/hour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General Inflation = 3% per year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Utility Inflation = 5% per year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0" y="1732641"/>
            <a:ext cx="5367338" cy="17526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1472654" y="1194953"/>
            <a:ext cx="4520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libri" panose="020F0502020204030204" pitchFamily="34" charset="0"/>
              </a:rPr>
              <a:t>Solar Renewable Energy Credits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472654" y="3561264"/>
            <a:ext cx="45200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It is assumed that SREC’s will DEFLATE by 5% per year for ten years, after which SREC’s will no longer exist.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86626" y="1088803"/>
            <a:ext cx="4257886" cy="226128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125560" y="6025188"/>
            <a:ext cx="49800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latin typeface="Calibri" panose="020F0502020204030204" pitchFamily="34" charset="0"/>
              </a:rPr>
              <a:t>ABB: Protecting and Isolating PV Systems</a:t>
            </a:r>
            <a:endParaRPr lang="en-US" b="1" i="1" dirty="0">
              <a:latin typeface="Calibri" panose="020F050202020403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29631" y="3507079"/>
            <a:ext cx="3571875" cy="2143125"/>
          </a:xfrm>
          <a:prstGeom prst="rect">
            <a:avLst/>
          </a:prstGeom>
          <a:ln w="34925">
            <a:solidFill>
              <a:schemeClr val="tx1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6641" y="4024643"/>
            <a:ext cx="4449960" cy="177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47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3886200" y="0"/>
            <a:ext cx="0" cy="6858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886200" y="914400"/>
            <a:ext cx="23545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243815" y="195590"/>
            <a:ext cx="39489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+mn-lt"/>
              </a:rPr>
              <a:t>Bob Stano | Construction</a:t>
            </a:r>
            <a:endParaRPr lang="en-US" sz="2800" b="1" dirty="0"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874449" y="131267"/>
            <a:ext cx="73615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+mn-lt"/>
              </a:rPr>
              <a:t>Aria Health | Torresdale Campus | ED Expansion</a:t>
            </a:r>
            <a:endParaRPr lang="en-US" sz="2800" b="1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96814" y="132746"/>
            <a:ext cx="8710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+mn-lt"/>
              </a:rPr>
              <a:t>Appendix – Solar Shading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14649" y="131267"/>
            <a:ext cx="3733799" cy="6109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+mn-lt"/>
              </a:rPr>
              <a:t>Project Summary</a:t>
            </a:r>
          </a:p>
          <a:p>
            <a:r>
              <a:rPr lang="en-US" sz="1700" dirty="0" smtClean="0">
                <a:latin typeface="+mn-lt"/>
              </a:rPr>
              <a:t>Analysis 1: Rainwater Collection</a:t>
            </a:r>
          </a:p>
          <a:p>
            <a:r>
              <a:rPr lang="en-US" sz="1700" dirty="0" smtClean="0">
                <a:latin typeface="+mn-lt"/>
              </a:rPr>
              <a:t>     Analysis Goals</a:t>
            </a:r>
          </a:p>
          <a:p>
            <a:r>
              <a:rPr lang="en-US" sz="1700" dirty="0" smtClean="0">
                <a:latin typeface="+mn-lt"/>
              </a:rPr>
              <a:t>     Data Collection</a:t>
            </a:r>
          </a:p>
          <a:p>
            <a:r>
              <a:rPr lang="en-US" sz="1700" dirty="0" smtClean="0">
                <a:latin typeface="+mn-lt"/>
              </a:rPr>
              <a:t>     Description &amp; Design</a:t>
            </a:r>
          </a:p>
          <a:p>
            <a:r>
              <a:rPr lang="en-US" sz="1700" dirty="0" smtClean="0">
                <a:latin typeface="+mn-lt"/>
              </a:rPr>
              <a:t>     Cost Estimation</a:t>
            </a:r>
          </a:p>
          <a:p>
            <a:r>
              <a:rPr lang="en-US" sz="1700" dirty="0" smtClean="0">
                <a:latin typeface="+mn-lt"/>
              </a:rPr>
              <a:t>     Economic Analysis</a:t>
            </a:r>
          </a:p>
          <a:p>
            <a:r>
              <a:rPr lang="en-US" sz="1700" dirty="0" smtClean="0">
                <a:latin typeface="+mn-lt"/>
              </a:rPr>
              <a:t>Analysis 2: Photovoltaic Array 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Analysis Goals</a:t>
            </a:r>
          </a:p>
          <a:p>
            <a:r>
              <a:rPr lang="en-US" sz="1700" dirty="0" smtClean="0">
                <a:latin typeface="+mn-lt"/>
              </a:rPr>
              <a:t>     Data Collection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Description &amp; Design</a:t>
            </a:r>
          </a:p>
          <a:p>
            <a:r>
              <a:rPr lang="en-US" sz="1700" dirty="0">
                <a:latin typeface="+mn-lt"/>
              </a:rPr>
              <a:t>	</a:t>
            </a:r>
            <a:r>
              <a:rPr lang="en-US" sz="1700" dirty="0" smtClean="0">
                <a:latin typeface="+mn-lt"/>
              </a:rPr>
              <a:t>Electrical Breadth 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System Layout &amp; Cost Estimation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Economic Analysis</a:t>
            </a:r>
          </a:p>
          <a:p>
            <a:r>
              <a:rPr lang="en-US" sz="1700" dirty="0" smtClean="0">
                <a:latin typeface="+mn-lt"/>
              </a:rPr>
              <a:t>Analysis 3: Operable Solar Shading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Analysis Goals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Colt </a:t>
            </a:r>
            <a:r>
              <a:rPr lang="en-US" sz="1700" dirty="0" err="1" smtClean="0">
                <a:latin typeface="+mn-lt"/>
              </a:rPr>
              <a:t>Shadoglass</a:t>
            </a:r>
            <a:r>
              <a:rPr lang="en-US" sz="1700" dirty="0" smtClean="0">
                <a:latin typeface="+mn-lt"/>
              </a:rPr>
              <a:t> 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Cost Estimation</a:t>
            </a:r>
          </a:p>
          <a:p>
            <a:r>
              <a:rPr lang="en-US" sz="1700" dirty="0" smtClean="0">
                <a:latin typeface="+mn-lt"/>
              </a:rPr>
              <a:t>     Sequencing, Schedule, Logistics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Energy Model</a:t>
            </a:r>
          </a:p>
          <a:p>
            <a:r>
              <a:rPr lang="en-US" sz="1700" dirty="0">
                <a:latin typeface="+mn-lt"/>
              </a:rPr>
              <a:t>	</a:t>
            </a:r>
            <a:r>
              <a:rPr lang="en-US" sz="1700" dirty="0" smtClean="0">
                <a:latin typeface="+mn-lt"/>
              </a:rPr>
              <a:t>Mechanical Breadth</a:t>
            </a:r>
          </a:p>
          <a:p>
            <a:r>
              <a:rPr lang="en-US" sz="1700" dirty="0" smtClean="0">
                <a:latin typeface="+mn-lt"/>
              </a:rPr>
              <a:t>Thesis Recap</a:t>
            </a:r>
          </a:p>
          <a:p>
            <a:r>
              <a:rPr lang="en-US" sz="1700" dirty="0" smtClean="0">
                <a:solidFill>
                  <a:srgbClr val="FF0000"/>
                </a:solidFill>
                <a:latin typeface="+mn-lt"/>
              </a:rPr>
              <a:t>Acknowledgements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9191" y="4495800"/>
            <a:ext cx="7143750" cy="7811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3059" y="5771799"/>
            <a:ext cx="6196013" cy="6104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3850" y="1293570"/>
            <a:ext cx="7129091" cy="18279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375142" y="3607355"/>
            <a:ext cx="299184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alibri" panose="020F0502020204030204" pitchFamily="34" charset="0"/>
              </a:rPr>
              <a:t>Industry Standard Value</a:t>
            </a:r>
            <a:endParaRPr lang="en-US" b="1" dirty="0">
              <a:latin typeface="Calibri" panose="020F0502020204030204" pitchFamily="34" charset="0"/>
            </a:endParaRPr>
          </a:p>
        </p:txBody>
      </p:sp>
      <p:cxnSp>
        <p:nvCxnSpPr>
          <p:cNvPr id="14" name="Straight Arrow Connector 13"/>
          <p:cNvCxnSpPr>
            <a:stCxn id="10" idx="0"/>
          </p:cNvCxnSpPr>
          <p:nvPr/>
        </p:nvCxnSpPr>
        <p:spPr>
          <a:xfrm flipH="1" flipV="1">
            <a:off x="12573000" y="2288659"/>
            <a:ext cx="1298065" cy="1318696"/>
          </a:xfrm>
          <a:prstGeom prst="straightConnector1">
            <a:avLst/>
          </a:prstGeom>
          <a:ln w="41275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2375142" y="3607355"/>
            <a:ext cx="2991845" cy="430887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20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3886200" y="0"/>
            <a:ext cx="0" cy="6858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886200" y="914400"/>
            <a:ext cx="23545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243815" y="195590"/>
            <a:ext cx="39489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+mn-lt"/>
              </a:rPr>
              <a:t>Bob Stano | Construction</a:t>
            </a:r>
            <a:endParaRPr lang="en-US" sz="2800" b="1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96814" y="132746"/>
            <a:ext cx="8710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+mn-lt"/>
              </a:rPr>
              <a:t>Project Summary</a:t>
            </a:r>
            <a:endParaRPr lang="en-US" sz="3200" b="1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582400" y="1291194"/>
            <a:ext cx="47244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+mn-lt"/>
              </a:rPr>
              <a:t>Location: </a:t>
            </a:r>
            <a:r>
              <a:rPr lang="en-US" dirty="0" smtClean="0">
                <a:latin typeface="+mn-lt"/>
              </a:rPr>
              <a:t>Philadelphia, PA</a:t>
            </a:r>
          </a:p>
          <a:p>
            <a:endParaRPr lang="en-US" dirty="0">
              <a:latin typeface="+mn-lt"/>
            </a:endParaRPr>
          </a:p>
          <a:p>
            <a:r>
              <a:rPr lang="en-US" b="1" dirty="0" smtClean="0">
                <a:latin typeface="+mn-lt"/>
              </a:rPr>
              <a:t>Building Information: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n-lt"/>
              </a:rPr>
              <a:t>2 Stories Above Grade, 1 Below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n-lt"/>
              </a:rPr>
              <a:t>Structural Steel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n-lt"/>
              </a:rPr>
              <a:t>80,000 SF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n-lt"/>
              </a:rPr>
              <a:t>Emergency Department Addition and Renovation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  <a:p>
            <a:r>
              <a:rPr lang="en-US" b="1" dirty="0" smtClean="0">
                <a:latin typeface="+mn-lt"/>
              </a:rPr>
              <a:t>Construction: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n-lt"/>
              </a:rPr>
              <a:t>$35 MM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n-lt"/>
              </a:rPr>
              <a:t>2/25/13 – 6/27/14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n-lt"/>
              </a:rPr>
              <a:t>CM at Risk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n-lt"/>
              </a:rPr>
              <a:t>GMP Contract</a:t>
            </a:r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662973" y="1291194"/>
            <a:ext cx="650015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+mn-lt"/>
              </a:rPr>
              <a:t>Owner: </a:t>
            </a:r>
            <a:r>
              <a:rPr lang="en-US" dirty="0" smtClean="0">
                <a:latin typeface="+mn-lt"/>
              </a:rPr>
              <a:t>Aria Health Systems</a:t>
            </a:r>
          </a:p>
          <a:p>
            <a:r>
              <a:rPr lang="en-US" b="1" dirty="0" smtClean="0">
                <a:latin typeface="+mn-lt"/>
              </a:rPr>
              <a:t>Owner’s Representative: </a:t>
            </a:r>
            <a:r>
              <a:rPr lang="en-US" dirty="0" err="1" smtClean="0">
                <a:latin typeface="+mn-lt"/>
              </a:rPr>
              <a:t>Stantec</a:t>
            </a:r>
            <a:endParaRPr lang="en-US" dirty="0" smtClean="0">
              <a:latin typeface="+mn-lt"/>
            </a:endParaRPr>
          </a:p>
          <a:p>
            <a:r>
              <a:rPr lang="en-US" b="1" dirty="0" smtClean="0">
                <a:latin typeface="+mn-lt"/>
              </a:rPr>
              <a:t>Architect:</a:t>
            </a:r>
            <a:r>
              <a:rPr lang="en-US" dirty="0" smtClean="0">
                <a:latin typeface="+mn-lt"/>
              </a:rPr>
              <a:t> Francis Cauffman</a:t>
            </a:r>
          </a:p>
          <a:p>
            <a:r>
              <a:rPr lang="en-US" b="1" dirty="0" smtClean="0">
                <a:latin typeface="+mn-lt"/>
              </a:rPr>
              <a:t>MEP Design: </a:t>
            </a:r>
            <a:r>
              <a:rPr lang="en-US" dirty="0" smtClean="0">
                <a:latin typeface="+mn-lt"/>
              </a:rPr>
              <a:t>PWI</a:t>
            </a:r>
          </a:p>
          <a:p>
            <a:r>
              <a:rPr lang="en-US" b="1" dirty="0" smtClean="0">
                <a:latin typeface="+mn-lt"/>
              </a:rPr>
              <a:t>Structural Design: </a:t>
            </a:r>
            <a:r>
              <a:rPr lang="en-US" dirty="0" smtClean="0">
                <a:latin typeface="+mn-lt"/>
              </a:rPr>
              <a:t>O’Donnell &amp; Naccarato</a:t>
            </a:r>
          </a:p>
          <a:p>
            <a:r>
              <a:rPr lang="en-US" b="1" dirty="0" smtClean="0">
                <a:latin typeface="+mn-lt"/>
              </a:rPr>
              <a:t>Civil Design: </a:t>
            </a:r>
            <a:r>
              <a:rPr lang="en-US" dirty="0" smtClean="0">
                <a:latin typeface="+mn-lt"/>
              </a:rPr>
              <a:t>Barry Isett &amp; Associates</a:t>
            </a:r>
          </a:p>
          <a:p>
            <a:r>
              <a:rPr lang="en-US" b="1" dirty="0" smtClean="0">
                <a:latin typeface="+mn-lt"/>
              </a:rPr>
              <a:t>Construction Manager: </a:t>
            </a:r>
            <a:r>
              <a:rPr lang="en-US" dirty="0" smtClean="0">
                <a:latin typeface="+mn-lt"/>
              </a:rPr>
              <a:t>Turner Construction Company</a:t>
            </a:r>
            <a:endParaRPr lang="en-US" dirty="0">
              <a:latin typeface="+mn-l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0" y="4724400"/>
            <a:ext cx="3066554" cy="113395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9524" y="4671648"/>
            <a:ext cx="3250076" cy="118670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9730" y="1857632"/>
            <a:ext cx="4589673" cy="362876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8874449" y="131267"/>
            <a:ext cx="73615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+mn-lt"/>
              </a:rPr>
              <a:t>Aria Health | Torresdale Campus | ED Expansion</a:t>
            </a:r>
            <a:endParaRPr lang="en-US" sz="2800" b="1" dirty="0"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4649" y="131267"/>
            <a:ext cx="3733799" cy="6109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solidFill>
                  <a:srgbClr val="FF0000"/>
                </a:solidFill>
                <a:latin typeface="+mn-lt"/>
              </a:rPr>
              <a:t>Project Summary</a:t>
            </a:r>
          </a:p>
          <a:p>
            <a:r>
              <a:rPr lang="en-US" sz="1700" dirty="0" smtClean="0">
                <a:latin typeface="+mn-lt"/>
              </a:rPr>
              <a:t>Analysis 1: Rainwater Collection</a:t>
            </a:r>
          </a:p>
          <a:p>
            <a:r>
              <a:rPr lang="en-US" sz="1700" dirty="0" smtClean="0">
                <a:latin typeface="+mn-lt"/>
              </a:rPr>
              <a:t>     Analysis Goals</a:t>
            </a:r>
          </a:p>
          <a:p>
            <a:r>
              <a:rPr lang="en-US" sz="1700" dirty="0" smtClean="0">
                <a:latin typeface="+mn-lt"/>
              </a:rPr>
              <a:t>     Data Collection</a:t>
            </a:r>
          </a:p>
          <a:p>
            <a:r>
              <a:rPr lang="en-US" sz="1700" dirty="0" smtClean="0">
                <a:latin typeface="+mn-lt"/>
              </a:rPr>
              <a:t>     Description &amp; Design</a:t>
            </a:r>
          </a:p>
          <a:p>
            <a:r>
              <a:rPr lang="en-US" sz="1700" dirty="0" smtClean="0">
                <a:latin typeface="+mn-lt"/>
              </a:rPr>
              <a:t>     Cost Estimation</a:t>
            </a:r>
          </a:p>
          <a:p>
            <a:r>
              <a:rPr lang="en-US" sz="1700" dirty="0" smtClean="0">
                <a:latin typeface="+mn-lt"/>
              </a:rPr>
              <a:t>     Economic Analysis</a:t>
            </a:r>
          </a:p>
          <a:p>
            <a:r>
              <a:rPr lang="en-US" sz="1700" dirty="0" smtClean="0">
                <a:latin typeface="+mn-lt"/>
              </a:rPr>
              <a:t>Analysis 2: Photovoltaic Array 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Analysis Goals</a:t>
            </a:r>
          </a:p>
          <a:p>
            <a:r>
              <a:rPr lang="en-US" sz="1700" dirty="0" smtClean="0">
                <a:latin typeface="+mn-lt"/>
              </a:rPr>
              <a:t>     Data Collection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Description &amp; Design</a:t>
            </a:r>
          </a:p>
          <a:p>
            <a:r>
              <a:rPr lang="en-US" sz="1700" dirty="0">
                <a:latin typeface="+mn-lt"/>
              </a:rPr>
              <a:t>	</a:t>
            </a:r>
            <a:r>
              <a:rPr lang="en-US" sz="1700" dirty="0" smtClean="0">
                <a:latin typeface="+mn-lt"/>
              </a:rPr>
              <a:t>Electrical Breadth 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System Layout &amp; Cost Estimation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Economic Analysis</a:t>
            </a:r>
          </a:p>
          <a:p>
            <a:r>
              <a:rPr lang="en-US" sz="1700" dirty="0" smtClean="0">
                <a:latin typeface="+mn-lt"/>
              </a:rPr>
              <a:t>Analysis 3: Operable Solar Shading</a:t>
            </a:r>
          </a:p>
          <a:p>
            <a:r>
              <a:rPr lang="en-US" sz="1700" dirty="0" smtClean="0">
                <a:latin typeface="+mn-lt"/>
              </a:rPr>
              <a:t>     Analysis Goals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Colt </a:t>
            </a:r>
            <a:r>
              <a:rPr lang="en-US" sz="1700" dirty="0" err="1" smtClean="0">
                <a:latin typeface="+mn-lt"/>
              </a:rPr>
              <a:t>Shadoglass</a:t>
            </a:r>
            <a:r>
              <a:rPr lang="en-US" sz="1700" dirty="0" smtClean="0">
                <a:latin typeface="+mn-lt"/>
              </a:rPr>
              <a:t> 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Cost Estimation</a:t>
            </a:r>
          </a:p>
          <a:p>
            <a:r>
              <a:rPr lang="en-US" sz="1700" dirty="0" smtClean="0">
                <a:latin typeface="+mn-lt"/>
              </a:rPr>
              <a:t>     Sequencing, Schedule, Logistics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Energy Model</a:t>
            </a:r>
          </a:p>
          <a:p>
            <a:r>
              <a:rPr lang="en-US" sz="1700" dirty="0">
                <a:latin typeface="+mn-lt"/>
              </a:rPr>
              <a:t>	</a:t>
            </a:r>
            <a:r>
              <a:rPr lang="en-US" sz="1700" dirty="0" smtClean="0">
                <a:latin typeface="+mn-lt"/>
              </a:rPr>
              <a:t>Mechanical Breadth</a:t>
            </a:r>
          </a:p>
          <a:p>
            <a:r>
              <a:rPr lang="en-US" sz="1700" dirty="0" smtClean="0">
                <a:latin typeface="+mn-lt"/>
              </a:rPr>
              <a:t>Thesis Recap</a:t>
            </a:r>
          </a:p>
          <a:p>
            <a:r>
              <a:rPr lang="en-US" sz="1700" dirty="0" smtClean="0">
                <a:latin typeface="+mn-lt"/>
              </a:rPr>
              <a:t>Acknowledgements</a:t>
            </a:r>
          </a:p>
        </p:txBody>
      </p:sp>
    </p:spTree>
    <p:extLst>
      <p:ext uri="{BB962C8B-B14F-4D97-AF65-F5344CB8AC3E}">
        <p14:creationId xmlns:p14="http://schemas.microsoft.com/office/powerpoint/2010/main" val="75773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3886200" y="0"/>
            <a:ext cx="0" cy="6858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886200" y="914400"/>
            <a:ext cx="23545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243815" y="195590"/>
            <a:ext cx="39489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+mn-lt"/>
              </a:rPr>
              <a:t>Bob Stano | Construction</a:t>
            </a:r>
            <a:endParaRPr lang="en-US" sz="2800" b="1" dirty="0"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874449" y="131267"/>
            <a:ext cx="73615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+mn-lt"/>
              </a:rPr>
              <a:t>Aria Health | Torresdale Campus | ED Expansion</a:t>
            </a:r>
            <a:endParaRPr lang="en-US" sz="2800" b="1" dirty="0"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196814" y="132746"/>
            <a:ext cx="8710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+mn-lt"/>
              </a:rPr>
              <a:t>Analysis 1 – Rainwater Collection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669489" y="1174163"/>
            <a:ext cx="35512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u="sng" dirty="0" smtClean="0">
                <a:latin typeface="+mn-lt"/>
              </a:rPr>
              <a:t>Analysis Goals</a:t>
            </a:r>
            <a:endParaRPr lang="en-US" b="1" i="1" u="sng" dirty="0"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319501" y="1149247"/>
            <a:ext cx="4724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u="sng" dirty="0" smtClean="0">
                <a:latin typeface="+mn-lt"/>
              </a:rPr>
              <a:t>Data Collection</a:t>
            </a:r>
            <a:endParaRPr lang="en-US" b="1" i="1" u="sng" dirty="0"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497800" y="1069442"/>
            <a:ext cx="4724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u="sng" dirty="0" smtClean="0">
                <a:latin typeface="+mn-lt"/>
              </a:rPr>
              <a:t>Data Collection</a:t>
            </a:r>
            <a:endParaRPr lang="en-US" b="1" i="1" u="sng" dirty="0">
              <a:latin typeface="+mn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124943" y="2495663"/>
            <a:ext cx="490018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+mn-lt"/>
              </a:rPr>
              <a:t>Primary: </a:t>
            </a:r>
            <a:r>
              <a:rPr lang="en-US" sz="2800" dirty="0" smtClean="0">
                <a:latin typeface="+mn-lt"/>
              </a:rPr>
              <a:t>To show how sustainable construction techniques can be used for the purpose of </a:t>
            </a:r>
            <a:r>
              <a:rPr lang="en-US" sz="3200" i="1" dirty="0" smtClean="0">
                <a:solidFill>
                  <a:srgbClr val="0070C0"/>
                </a:solidFill>
                <a:latin typeface="+mn-lt"/>
              </a:rPr>
              <a:t>resource conservation.</a:t>
            </a:r>
            <a:endParaRPr lang="en-US" sz="3200" b="1" i="1" dirty="0" smtClean="0">
              <a:solidFill>
                <a:srgbClr val="0070C0"/>
              </a:solidFill>
              <a:latin typeface="+mn-lt"/>
            </a:endParaRPr>
          </a:p>
          <a:p>
            <a:pPr algn="ctr"/>
            <a:endParaRPr lang="en-US" sz="280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5741" y="1777014"/>
            <a:ext cx="3150745" cy="33039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6291" y="1828801"/>
            <a:ext cx="3440917" cy="11246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2889" y="5321627"/>
            <a:ext cx="7244319" cy="10533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81701" y="3230834"/>
            <a:ext cx="4530099" cy="16811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99918" y="1605050"/>
            <a:ext cx="6920163" cy="2133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56141" y="3853881"/>
            <a:ext cx="5807715" cy="176160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35800" y="5723226"/>
            <a:ext cx="7081480" cy="65173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14649" y="131267"/>
            <a:ext cx="3733799" cy="6109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+mn-lt"/>
              </a:rPr>
              <a:t>Project Summary</a:t>
            </a:r>
          </a:p>
          <a:p>
            <a:r>
              <a:rPr lang="en-US" sz="1700" dirty="0" smtClean="0">
                <a:solidFill>
                  <a:srgbClr val="FF0000"/>
                </a:solidFill>
                <a:latin typeface="+mn-lt"/>
              </a:rPr>
              <a:t>Analysis 1: Rainwater Collection</a:t>
            </a:r>
          </a:p>
          <a:p>
            <a:r>
              <a:rPr lang="en-US" sz="1700" dirty="0" smtClean="0">
                <a:solidFill>
                  <a:srgbClr val="FF0000"/>
                </a:solidFill>
                <a:latin typeface="+mn-lt"/>
              </a:rPr>
              <a:t>     Analysis Goals</a:t>
            </a:r>
          </a:p>
          <a:p>
            <a:r>
              <a:rPr lang="en-US" sz="1700" dirty="0" smtClean="0">
                <a:solidFill>
                  <a:srgbClr val="FF0000"/>
                </a:solidFill>
                <a:latin typeface="+mn-lt"/>
              </a:rPr>
              <a:t>     Data Collection</a:t>
            </a:r>
          </a:p>
          <a:p>
            <a:r>
              <a:rPr lang="en-US" sz="1700" dirty="0" smtClean="0">
                <a:latin typeface="+mn-lt"/>
              </a:rPr>
              <a:t>     Description &amp; Design</a:t>
            </a:r>
          </a:p>
          <a:p>
            <a:r>
              <a:rPr lang="en-US" sz="1700" dirty="0" smtClean="0">
                <a:latin typeface="+mn-lt"/>
              </a:rPr>
              <a:t>     Cost Estimation</a:t>
            </a:r>
          </a:p>
          <a:p>
            <a:r>
              <a:rPr lang="en-US" sz="1700" dirty="0" smtClean="0">
                <a:latin typeface="+mn-lt"/>
              </a:rPr>
              <a:t>     Economic Analysis</a:t>
            </a:r>
          </a:p>
          <a:p>
            <a:r>
              <a:rPr lang="en-US" sz="1700" dirty="0" smtClean="0">
                <a:latin typeface="+mn-lt"/>
              </a:rPr>
              <a:t>Analysis 2: Photovoltaic Array 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Analysis Goals</a:t>
            </a:r>
          </a:p>
          <a:p>
            <a:r>
              <a:rPr lang="en-US" sz="1700" dirty="0" smtClean="0">
                <a:latin typeface="+mn-lt"/>
              </a:rPr>
              <a:t>     Data Collection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Description &amp; Design</a:t>
            </a:r>
          </a:p>
          <a:p>
            <a:r>
              <a:rPr lang="en-US" sz="1700" dirty="0">
                <a:latin typeface="+mn-lt"/>
              </a:rPr>
              <a:t>	</a:t>
            </a:r>
            <a:r>
              <a:rPr lang="en-US" sz="1700" dirty="0" smtClean="0">
                <a:latin typeface="+mn-lt"/>
              </a:rPr>
              <a:t>Electrical Breadth 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System Layout &amp; Cost Estimation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Economic Analysis</a:t>
            </a:r>
          </a:p>
          <a:p>
            <a:r>
              <a:rPr lang="en-US" sz="1700" dirty="0" smtClean="0">
                <a:latin typeface="+mn-lt"/>
              </a:rPr>
              <a:t>Analysis 3: Operable Solar Shading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Analysis Goals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Colt </a:t>
            </a:r>
            <a:r>
              <a:rPr lang="en-US" sz="1700" dirty="0" err="1" smtClean="0">
                <a:latin typeface="+mn-lt"/>
              </a:rPr>
              <a:t>Shadoglass</a:t>
            </a:r>
            <a:r>
              <a:rPr lang="en-US" sz="1700" dirty="0" smtClean="0">
                <a:latin typeface="+mn-lt"/>
              </a:rPr>
              <a:t> 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Cost Estimation</a:t>
            </a:r>
          </a:p>
          <a:p>
            <a:r>
              <a:rPr lang="en-US" sz="1700" dirty="0" smtClean="0">
                <a:latin typeface="+mn-lt"/>
              </a:rPr>
              <a:t>     Sequencing, Schedule, Logistics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Energy Model</a:t>
            </a:r>
          </a:p>
          <a:p>
            <a:r>
              <a:rPr lang="en-US" sz="1700" dirty="0">
                <a:latin typeface="+mn-lt"/>
              </a:rPr>
              <a:t>	</a:t>
            </a:r>
            <a:r>
              <a:rPr lang="en-US" sz="1700" dirty="0" smtClean="0">
                <a:latin typeface="+mn-lt"/>
              </a:rPr>
              <a:t>Mechanical Breadth</a:t>
            </a:r>
          </a:p>
          <a:p>
            <a:r>
              <a:rPr lang="en-US" sz="1700" dirty="0" smtClean="0">
                <a:latin typeface="+mn-lt"/>
              </a:rPr>
              <a:t>Thesis Recap</a:t>
            </a:r>
          </a:p>
          <a:p>
            <a:r>
              <a:rPr lang="en-US" sz="1700" dirty="0" smtClean="0">
                <a:latin typeface="+mn-lt"/>
              </a:rPr>
              <a:t>Acknowledgements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448520" y="5867400"/>
            <a:ext cx="1219200" cy="507556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5951828" y="5848291"/>
            <a:ext cx="1715379" cy="507556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>
            <a:stCxn id="10" idx="3"/>
          </p:cNvCxnSpPr>
          <p:nvPr/>
        </p:nvCxnSpPr>
        <p:spPr>
          <a:xfrm flipV="1">
            <a:off x="11667720" y="6096000"/>
            <a:ext cx="4191000" cy="25178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23469600" y="5277029"/>
            <a:ext cx="2362200" cy="392325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184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0" grpId="0" animBg="1"/>
      <p:bldP spid="20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3886200" y="0"/>
            <a:ext cx="0" cy="6858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886200" y="914400"/>
            <a:ext cx="23545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243815" y="195590"/>
            <a:ext cx="39489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+mn-lt"/>
              </a:rPr>
              <a:t>Bob Stano | Construction</a:t>
            </a:r>
            <a:endParaRPr lang="en-US" sz="2800" b="1" dirty="0"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874449" y="131267"/>
            <a:ext cx="73615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+mn-lt"/>
              </a:rPr>
              <a:t>Aria Health | Torresdale Campus | ED Expansion</a:t>
            </a:r>
            <a:endParaRPr lang="en-US" sz="2800" b="1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96814" y="132746"/>
            <a:ext cx="8710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+mn-lt"/>
              </a:rPr>
              <a:t>Analysis 1 – Rainwater Collection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65808" y="1064193"/>
            <a:ext cx="35512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u="sng" dirty="0" smtClean="0">
                <a:latin typeface="+mn-lt"/>
              </a:rPr>
              <a:t>Description</a:t>
            </a:r>
            <a:endParaRPr lang="en-US" b="1" i="1" u="sng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776258" y="1033770"/>
            <a:ext cx="35512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u="sng" dirty="0" smtClean="0">
                <a:latin typeface="+mn-lt"/>
              </a:rPr>
              <a:t>Design</a:t>
            </a:r>
            <a:endParaRPr lang="en-US" b="1" i="1" u="sng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779551" y="1058616"/>
            <a:ext cx="35512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u="sng" dirty="0" smtClean="0">
                <a:latin typeface="+mn-lt"/>
              </a:rPr>
              <a:t>Design</a:t>
            </a:r>
            <a:endParaRPr lang="en-US" b="1" i="1" u="sng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3763" y="1631921"/>
            <a:ext cx="3335488" cy="22038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3763" y="4267200"/>
            <a:ext cx="3347024" cy="16101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0720" y="1991191"/>
            <a:ext cx="8342374" cy="38861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16600" y="1668943"/>
            <a:ext cx="8077200" cy="492683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14649" y="131267"/>
            <a:ext cx="3733799" cy="6109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+mn-lt"/>
              </a:rPr>
              <a:t>Project Summary</a:t>
            </a:r>
          </a:p>
          <a:p>
            <a:r>
              <a:rPr lang="en-US" sz="1700" dirty="0" smtClean="0">
                <a:latin typeface="+mn-lt"/>
              </a:rPr>
              <a:t>Analysis 1: Rainwater Collection</a:t>
            </a:r>
          </a:p>
          <a:p>
            <a:r>
              <a:rPr lang="en-US" sz="1700" dirty="0" smtClean="0">
                <a:latin typeface="+mn-lt"/>
              </a:rPr>
              <a:t>     Analysis Goals</a:t>
            </a:r>
          </a:p>
          <a:p>
            <a:r>
              <a:rPr lang="en-US" sz="1700" dirty="0" smtClean="0">
                <a:latin typeface="+mn-lt"/>
              </a:rPr>
              <a:t>     Data Collection</a:t>
            </a:r>
          </a:p>
          <a:p>
            <a:r>
              <a:rPr lang="en-US" sz="1700" dirty="0" smtClean="0">
                <a:latin typeface="+mn-lt"/>
              </a:rPr>
              <a:t>     </a:t>
            </a:r>
            <a:r>
              <a:rPr lang="en-US" sz="1700" dirty="0" smtClean="0">
                <a:solidFill>
                  <a:srgbClr val="FF0000"/>
                </a:solidFill>
                <a:latin typeface="+mn-lt"/>
              </a:rPr>
              <a:t>Description &amp; Design</a:t>
            </a:r>
          </a:p>
          <a:p>
            <a:r>
              <a:rPr lang="en-US" sz="1700" dirty="0" smtClean="0">
                <a:latin typeface="+mn-lt"/>
              </a:rPr>
              <a:t>     Cost Estimation</a:t>
            </a:r>
          </a:p>
          <a:p>
            <a:r>
              <a:rPr lang="en-US" sz="1700" dirty="0" smtClean="0">
                <a:latin typeface="+mn-lt"/>
              </a:rPr>
              <a:t>     Economic Analysis</a:t>
            </a:r>
          </a:p>
          <a:p>
            <a:r>
              <a:rPr lang="en-US" sz="1700" dirty="0" smtClean="0">
                <a:latin typeface="+mn-lt"/>
              </a:rPr>
              <a:t>Analysis 2: Photovoltaic Array 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Analysis Goals</a:t>
            </a:r>
          </a:p>
          <a:p>
            <a:r>
              <a:rPr lang="en-US" sz="1700" dirty="0" smtClean="0">
                <a:latin typeface="+mn-lt"/>
              </a:rPr>
              <a:t>     Data Collection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Description &amp; Design</a:t>
            </a:r>
          </a:p>
          <a:p>
            <a:r>
              <a:rPr lang="en-US" sz="1700" dirty="0">
                <a:latin typeface="+mn-lt"/>
              </a:rPr>
              <a:t>	</a:t>
            </a:r>
            <a:r>
              <a:rPr lang="en-US" sz="1700" dirty="0" smtClean="0">
                <a:latin typeface="+mn-lt"/>
              </a:rPr>
              <a:t>Electrical Breadth 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System Layout &amp; Cost Estimation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Economic Analysis</a:t>
            </a:r>
          </a:p>
          <a:p>
            <a:r>
              <a:rPr lang="en-US" sz="1700" dirty="0" smtClean="0">
                <a:latin typeface="+mn-lt"/>
              </a:rPr>
              <a:t>Analysis 3: Operable Solar Shading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Analysis Goals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Colt </a:t>
            </a:r>
            <a:r>
              <a:rPr lang="en-US" sz="1700" dirty="0" err="1" smtClean="0">
                <a:latin typeface="+mn-lt"/>
              </a:rPr>
              <a:t>Shadoglass</a:t>
            </a:r>
            <a:r>
              <a:rPr lang="en-US" sz="1700" dirty="0" smtClean="0">
                <a:latin typeface="+mn-lt"/>
              </a:rPr>
              <a:t> 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Cost Estimation</a:t>
            </a:r>
          </a:p>
          <a:p>
            <a:r>
              <a:rPr lang="en-US" sz="1700" dirty="0" smtClean="0">
                <a:latin typeface="+mn-lt"/>
              </a:rPr>
              <a:t>     Sequencing, Schedule, Logistics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Energy Model</a:t>
            </a:r>
          </a:p>
          <a:p>
            <a:r>
              <a:rPr lang="en-US" sz="1700" dirty="0">
                <a:latin typeface="+mn-lt"/>
              </a:rPr>
              <a:t>	</a:t>
            </a:r>
            <a:r>
              <a:rPr lang="en-US" sz="1700" dirty="0" smtClean="0">
                <a:latin typeface="+mn-lt"/>
              </a:rPr>
              <a:t>Mechanical Breadth</a:t>
            </a:r>
          </a:p>
          <a:p>
            <a:r>
              <a:rPr lang="en-US" sz="1700" dirty="0" smtClean="0">
                <a:latin typeface="+mn-lt"/>
              </a:rPr>
              <a:t>Thesis Recap</a:t>
            </a:r>
          </a:p>
          <a:p>
            <a:r>
              <a:rPr lang="en-US" sz="1700" dirty="0" smtClean="0">
                <a:latin typeface="+mn-lt"/>
              </a:rPr>
              <a:t>Acknowledgements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563030" y="5029200"/>
            <a:ext cx="14739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85 GPM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Submersible</a:t>
            </a:r>
            <a:endParaRPr lang="en-US" sz="20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cxnSp>
        <p:nvCxnSpPr>
          <p:cNvPr id="21" name="Straight Arrow Connector 20"/>
          <p:cNvCxnSpPr>
            <a:stCxn id="17" idx="3"/>
          </p:cNvCxnSpPr>
          <p:nvPr/>
        </p:nvCxnSpPr>
        <p:spPr>
          <a:xfrm>
            <a:off x="11036959" y="5383143"/>
            <a:ext cx="984612" cy="103257"/>
          </a:xfrm>
          <a:prstGeom prst="straightConnector1">
            <a:avLst/>
          </a:prstGeom>
          <a:ln w="22225">
            <a:solidFill>
              <a:srgbClr val="FF0000"/>
            </a:solidFill>
            <a:headEnd type="none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2715226" y="4699828"/>
            <a:ext cx="1295400" cy="65874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0591800" y="3429000"/>
            <a:ext cx="1429771" cy="9144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896600" y="3048000"/>
            <a:ext cx="879658" cy="3048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14554200" y="3276600"/>
            <a:ext cx="3733800" cy="381000"/>
          </a:xfrm>
          <a:prstGeom prst="straightConnector1">
            <a:avLst/>
          </a:prstGeom>
          <a:ln w="22225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696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3886200" y="0"/>
            <a:ext cx="0" cy="6858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886200" y="914400"/>
            <a:ext cx="23545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243815" y="195590"/>
            <a:ext cx="39489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+mn-lt"/>
              </a:rPr>
              <a:t>Bob Stano | Construction</a:t>
            </a:r>
            <a:endParaRPr lang="en-US" sz="2800" b="1" dirty="0"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874449" y="131267"/>
            <a:ext cx="73615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+mn-lt"/>
              </a:rPr>
              <a:t>Aria Health | Torresdale Campus | ED Expansion</a:t>
            </a:r>
            <a:endParaRPr lang="en-US" sz="2800" b="1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96814" y="132746"/>
            <a:ext cx="8710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+mn-lt"/>
              </a:rPr>
              <a:t>Analysis 1 – Rainwater Collection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1" y="1633210"/>
            <a:ext cx="5053170" cy="24643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5600" y="1197184"/>
            <a:ext cx="6938391" cy="51384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9203" y="4221734"/>
            <a:ext cx="5053170" cy="21689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b="33405"/>
          <a:stretch/>
        </p:blipFill>
        <p:spPr>
          <a:xfrm>
            <a:off x="20001116" y="5323860"/>
            <a:ext cx="5275786" cy="11201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11855" y="1109991"/>
            <a:ext cx="4654308" cy="401827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65284" y="1058362"/>
            <a:ext cx="35512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u="sng" dirty="0" smtClean="0">
                <a:latin typeface="+mn-lt"/>
              </a:rPr>
              <a:t>Cost Estimate</a:t>
            </a:r>
            <a:endParaRPr lang="en-US" b="1" i="1" u="sng" dirty="0">
              <a:latin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079300" y="3827330"/>
            <a:ext cx="988500" cy="270267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14649" y="131267"/>
            <a:ext cx="3733799" cy="6109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+mn-lt"/>
              </a:rPr>
              <a:t>Project Summary</a:t>
            </a:r>
          </a:p>
          <a:p>
            <a:r>
              <a:rPr lang="en-US" sz="1700" dirty="0" smtClean="0">
                <a:latin typeface="+mn-lt"/>
              </a:rPr>
              <a:t>Analysis 1: Rainwater Collection</a:t>
            </a:r>
          </a:p>
          <a:p>
            <a:r>
              <a:rPr lang="en-US" sz="1700" dirty="0" smtClean="0">
                <a:latin typeface="+mn-lt"/>
              </a:rPr>
              <a:t>     Analysis Goals</a:t>
            </a:r>
          </a:p>
          <a:p>
            <a:r>
              <a:rPr lang="en-US" sz="1700" dirty="0" smtClean="0">
                <a:latin typeface="+mn-lt"/>
              </a:rPr>
              <a:t>     Data Collection</a:t>
            </a:r>
          </a:p>
          <a:p>
            <a:r>
              <a:rPr lang="en-US" sz="1700" dirty="0" smtClean="0">
                <a:latin typeface="+mn-lt"/>
              </a:rPr>
              <a:t>     Description &amp; Design</a:t>
            </a:r>
          </a:p>
          <a:p>
            <a:r>
              <a:rPr lang="en-US" sz="1700" dirty="0" smtClean="0">
                <a:latin typeface="+mn-lt"/>
              </a:rPr>
              <a:t>     </a:t>
            </a:r>
            <a:r>
              <a:rPr lang="en-US" sz="1700" dirty="0" smtClean="0">
                <a:solidFill>
                  <a:srgbClr val="FF0000"/>
                </a:solidFill>
                <a:latin typeface="+mn-lt"/>
              </a:rPr>
              <a:t>Cost Estimation</a:t>
            </a:r>
          </a:p>
          <a:p>
            <a:r>
              <a:rPr lang="en-US" sz="1700" dirty="0" smtClean="0">
                <a:latin typeface="+mn-lt"/>
              </a:rPr>
              <a:t>     Economic Analysis</a:t>
            </a:r>
          </a:p>
          <a:p>
            <a:r>
              <a:rPr lang="en-US" sz="1700" dirty="0" smtClean="0">
                <a:latin typeface="+mn-lt"/>
              </a:rPr>
              <a:t>Analysis 2: Photovoltaic Array 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Analysis Goals</a:t>
            </a:r>
          </a:p>
          <a:p>
            <a:r>
              <a:rPr lang="en-US" sz="1700" dirty="0" smtClean="0">
                <a:latin typeface="+mn-lt"/>
              </a:rPr>
              <a:t>     Data Collection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Description &amp; Design</a:t>
            </a:r>
          </a:p>
          <a:p>
            <a:r>
              <a:rPr lang="en-US" sz="1700" dirty="0">
                <a:latin typeface="+mn-lt"/>
              </a:rPr>
              <a:t>	</a:t>
            </a:r>
            <a:r>
              <a:rPr lang="en-US" sz="1700" dirty="0" smtClean="0">
                <a:latin typeface="+mn-lt"/>
              </a:rPr>
              <a:t>Electrical Breadth 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System Layout &amp; Cost Estimation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Economic Analysis</a:t>
            </a:r>
          </a:p>
          <a:p>
            <a:r>
              <a:rPr lang="en-US" sz="1700" dirty="0" smtClean="0">
                <a:latin typeface="+mn-lt"/>
              </a:rPr>
              <a:t>Analysis 3: Operable Solar Shading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Analysis Goals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Colt </a:t>
            </a:r>
            <a:r>
              <a:rPr lang="en-US" sz="1700" dirty="0" err="1" smtClean="0">
                <a:latin typeface="+mn-lt"/>
              </a:rPr>
              <a:t>Shadoglass</a:t>
            </a:r>
            <a:r>
              <a:rPr lang="en-US" sz="1700" dirty="0" smtClean="0">
                <a:latin typeface="+mn-lt"/>
              </a:rPr>
              <a:t> 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Cost Estimation</a:t>
            </a:r>
          </a:p>
          <a:p>
            <a:r>
              <a:rPr lang="en-US" sz="1700" dirty="0" smtClean="0">
                <a:latin typeface="+mn-lt"/>
              </a:rPr>
              <a:t>     Sequencing, Schedule, Logistics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Energy Model</a:t>
            </a:r>
          </a:p>
          <a:p>
            <a:r>
              <a:rPr lang="en-US" sz="1700" dirty="0">
                <a:latin typeface="+mn-lt"/>
              </a:rPr>
              <a:t>	</a:t>
            </a:r>
            <a:r>
              <a:rPr lang="en-US" sz="1700" dirty="0" smtClean="0">
                <a:latin typeface="+mn-lt"/>
              </a:rPr>
              <a:t>Mechanical Breadth</a:t>
            </a:r>
          </a:p>
          <a:p>
            <a:r>
              <a:rPr lang="en-US" sz="1700" dirty="0" smtClean="0">
                <a:latin typeface="+mn-lt"/>
              </a:rPr>
              <a:t>Thesis Recap</a:t>
            </a:r>
          </a:p>
          <a:p>
            <a:r>
              <a:rPr lang="en-US" sz="1700" dirty="0" smtClean="0">
                <a:latin typeface="+mn-lt"/>
              </a:rPr>
              <a:t>Acknowledgements</a:t>
            </a:r>
          </a:p>
        </p:txBody>
      </p:sp>
    </p:spTree>
    <p:extLst>
      <p:ext uri="{BB962C8B-B14F-4D97-AF65-F5344CB8AC3E}">
        <p14:creationId xmlns:p14="http://schemas.microsoft.com/office/powerpoint/2010/main" val="1577017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3886200" y="0"/>
            <a:ext cx="0" cy="6858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886200" y="914400"/>
            <a:ext cx="23545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243815" y="195590"/>
            <a:ext cx="39489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+mn-lt"/>
              </a:rPr>
              <a:t>Bob Stano | Construction</a:t>
            </a:r>
            <a:endParaRPr lang="en-US" sz="2800" b="1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357446" y="132746"/>
            <a:ext cx="8710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+mn-lt"/>
              </a:rPr>
              <a:t>Analysis 1 - Rainwater Collection</a:t>
            </a:r>
            <a:endParaRPr lang="en-US" sz="3200" b="1" i="1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874449" y="131267"/>
            <a:ext cx="73615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+mn-lt"/>
              </a:rPr>
              <a:t>Aria Health | Torresdale Campus | ED Expansion</a:t>
            </a:r>
            <a:endParaRPr lang="en-US" sz="2800" b="1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3740" y="1163431"/>
            <a:ext cx="12086067" cy="24864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3740" y="3871754"/>
            <a:ext cx="23293667" cy="270327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21200" y="1150720"/>
            <a:ext cx="8099796" cy="243068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8440400" y="1109389"/>
            <a:ext cx="3886200" cy="45949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14649" y="131267"/>
            <a:ext cx="3733799" cy="6109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+mn-lt"/>
              </a:rPr>
              <a:t>Project Summary</a:t>
            </a:r>
          </a:p>
          <a:p>
            <a:r>
              <a:rPr lang="en-US" sz="1700" dirty="0" smtClean="0">
                <a:latin typeface="+mn-lt"/>
              </a:rPr>
              <a:t>Analysis 1: Rainwater Collection</a:t>
            </a:r>
          </a:p>
          <a:p>
            <a:r>
              <a:rPr lang="en-US" sz="1700" dirty="0" smtClean="0">
                <a:latin typeface="+mn-lt"/>
              </a:rPr>
              <a:t>     Analysis Goals</a:t>
            </a:r>
          </a:p>
          <a:p>
            <a:r>
              <a:rPr lang="en-US" sz="1700" dirty="0" smtClean="0">
                <a:latin typeface="+mn-lt"/>
              </a:rPr>
              <a:t>     Data Collection</a:t>
            </a:r>
          </a:p>
          <a:p>
            <a:r>
              <a:rPr lang="en-US" sz="1700" dirty="0" smtClean="0">
                <a:latin typeface="+mn-lt"/>
              </a:rPr>
              <a:t>     Description &amp; Design</a:t>
            </a:r>
          </a:p>
          <a:p>
            <a:r>
              <a:rPr lang="en-US" sz="1700" dirty="0" smtClean="0">
                <a:latin typeface="+mn-lt"/>
              </a:rPr>
              <a:t>     Cost Estimation</a:t>
            </a:r>
          </a:p>
          <a:p>
            <a:r>
              <a:rPr lang="en-US" sz="1700" dirty="0" smtClean="0">
                <a:latin typeface="+mn-lt"/>
              </a:rPr>
              <a:t>     </a:t>
            </a:r>
            <a:r>
              <a:rPr lang="en-US" sz="1700" dirty="0" smtClean="0">
                <a:solidFill>
                  <a:srgbClr val="FF0000"/>
                </a:solidFill>
                <a:latin typeface="+mn-lt"/>
              </a:rPr>
              <a:t>Economic Analysis</a:t>
            </a:r>
          </a:p>
          <a:p>
            <a:r>
              <a:rPr lang="en-US" sz="1700" dirty="0" smtClean="0">
                <a:latin typeface="+mn-lt"/>
              </a:rPr>
              <a:t>Analysis 2: Photovoltaic Array 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Analysis Goals</a:t>
            </a:r>
          </a:p>
          <a:p>
            <a:r>
              <a:rPr lang="en-US" sz="1700" dirty="0" smtClean="0">
                <a:latin typeface="+mn-lt"/>
              </a:rPr>
              <a:t>     Data Collection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Description &amp; Design</a:t>
            </a:r>
          </a:p>
          <a:p>
            <a:r>
              <a:rPr lang="en-US" sz="1700" dirty="0">
                <a:latin typeface="+mn-lt"/>
              </a:rPr>
              <a:t>	</a:t>
            </a:r>
            <a:r>
              <a:rPr lang="en-US" sz="1700" dirty="0" smtClean="0">
                <a:latin typeface="+mn-lt"/>
              </a:rPr>
              <a:t>Electrical Breadth 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System Layout &amp; Cost Estimation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Economic Analysis</a:t>
            </a:r>
          </a:p>
          <a:p>
            <a:r>
              <a:rPr lang="en-US" sz="1700" dirty="0" smtClean="0">
                <a:latin typeface="+mn-lt"/>
              </a:rPr>
              <a:t>Analysis 3: Operable Solar Shading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Analysis Goals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Colt </a:t>
            </a:r>
            <a:r>
              <a:rPr lang="en-US" sz="1700" dirty="0" err="1" smtClean="0">
                <a:latin typeface="+mn-lt"/>
              </a:rPr>
              <a:t>Shadoglass</a:t>
            </a:r>
            <a:r>
              <a:rPr lang="en-US" sz="1700" dirty="0" smtClean="0">
                <a:latin typeface="+mn-lt"/>
              </a:rPr>
              <a:t> 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Cost Estimation</a:t>
            </a:r>
          </a:p>
          <a:p>
            <a:r>
              <a:rPr lang="en-US" sz="1700" dirty="0" smtClean="0">
                <a:latin typeface="+mn-lt"/>
              </a:rPr>
              <a:t>     Sequencing, Schedule, Logistics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Energy Model</a:t>
            </a:r>
          </a:p>
          <a:p>
            <a:r>
              <a:rPr lang="en-US" sz="1700" dirty="0">
                <a:latin typeface="+mn-lt"/>
              </a:rPr>
              <a:t>	</a:t>
            </a:r>
            <a:r>
              <a:rPr lang="en-US" sz="1700" dirty="0" smtClean="0">
                <a:latin typeface="+mn-lt"/>
              </a:rPr>
              <a:t>Mechanical Breadth</a:t>
            </a:r>
          </a:p>
          <a:p>
            <a:r>
              <a:rPr lang="en-US" sz="1700" dirty="0" smtClean="0">
                <a:latin typeface="+mn-lt"/>
              </a:rPr>
              <a:t>Thesis Recap</a:t>
            </a:r>
          </a:p>
          <a:p>
            <a:r>
              <a:rPr lang="en-US" sz="1700" dirty="0" smtClean="0">
                <a:latin typeface="+mn-lt"/>
              </a:rPr>
              <a:t>Acknowledgements</a:t>
            </a:r>
          </a:p>
        </p:txBody>
      </p:sp>
      <p:sp>
        <p:nvSpPr>
          <p:cNvPr id="2" name="Rectangle 1"/>
          <p:cNvSpPr/>
          <p:nvPr/>
        </p:nvSpPr>
        <p:spPr>
          <a:xfrm>
            <a:off x="7382521" y="4770120"/>
            <a:ext cx="838200" cy="29972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8230881" y="4926650"/>
            <a:ext cx="18972519" cy="0"/>
          </a:xfrm>
          <a:prstGeom prst="straightConnector1">
            <a:avLst/>
          </a:prstGeom>
          <a:ln w="88900">
            <a:solidFill>
              <a:srgbClr val="FF0000">
                <a:alpha val="5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2039600" y="4956335"/>
            <a:ext cx="838200" cy="26067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12877800" y="5100320"/>
            <a:ext cx="14325600" cy="0"/>
          </a:xfrm>
          <a:prstGeom prst="straightConnector1">
            <a:avLst/>
          </a:prstGeom>
          <a:ln w="88900">
            <a:solidFill>
              <a:srgbClr val="FF0000">
                <a:alpha val="5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6359189" y="4822510"/>
            <a:ext cx="838200" cy="66389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43799" y="5486400"/>
            <a:ext cx="687081" cy="3048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8230881" y="5643880"/>
            <a:ext cx="18896319" cy="0"/>
          </a:xfrm>
          <a:prstGeom prst="straightConnector1">
            <a:avLst/>
          </a:prstGeom>
          <a:ln w="88900">
            <a:solidFill>
              <a:srgbClr val="FF0000">
                <a:alpha val="5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6359189" y="5542280"/>
            <a:ext cx="838200" cy="4572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7183446" y="1640603"/>
            <a:ext cx="5143153" cy="45949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665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" grpId="0" animBg="1"/>
      <p:bldP spid="17" grpId="0" animBg="1"/>
      <p:bldP spid="24" grpId="0" animBg="1"/>
      <p:bldP spid="12" grpId="0" animBg="1"/>
      <p:bldP spid="26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3886200" y="0"/>
            <a:ext cx="0" cy="6858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886200" y="914400"/>
            <a:ext cx="23545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243815" y="195590"/>
            <a:ext cx="39489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+mn-lt"/>
              </a:rPr>
              <a:t>Bob Stano | Construction</a:t>
            </a:r>
            <a:endParaRPr lang="en-US" sz="2800" b="1" dirty="0"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874449" y="131267"/>
            <a:ext cx="73615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+mn-lt"/>
              </a:rPr>
              <a:t>Aria Health | Torresdale Campus | ED Expansion</a:t>
            </a:r>
            <a:endParaRPr lang="en-US" sz="2800" b="1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96814" y="132746"/>
            <a:ext cx="8710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+mn-lt"/>
              </a:rPr>
              <a:t>Analysis 2 – Photovoltaic Array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50627" y="1066781"/>
            <a:ext cx="35512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u="sng" dirty="0" smtClean="0">
                <a:latin typeface="+mn-lt"/>
              </a:rPr>
              <a:t>Analysis Goals</a:t>
            </a:r>
            <a:endParaRPr lang="en-US" b="1" i="1" u="sng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615180" y="1065757"/>
            <a:ext cx="4724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u="sng" dirty="0" smtClean="0">
                <a:latin typeface="+mn-lt"/>
              </a:rPr>
              <a:t>Data Collection</a:t>
            </a:r>
            <a:endParaRPr lang="en-US" b="1" i="1" u="sng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193000" y="1037550"/>
            <a:ext cx="4724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u="sng" dirty="0" smtClean="0">
                <a:latin typeface="+mn-lt"/>
              </a:rPr>
              <a:t>Data Collection</a:t>
            </a:r>
            <a:endParaRPr lang="en-US" b="1" i="1" u="sng" dirty="0"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84715" y="1496644"/>
            <a:ext cx="518308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+mn-lt"/>
              </a:rPr>
              <a:t>Primary: </a:t>
            </a:r>
            <a:r>
              <a:rPr lang="en-US" sz="2400" dirty="0" smtClean="0">
                <a:latin typeface="+mn-lt"/>
              </a:rPr>
              <a:t>To show how sustainable construction techniques can be used for the </a:t>
            </a:r>
            <a:r>
              <a:rPr lang="en-US" sz="2800" i="1" dirty="0" smtClean="0">
                <a:solidFill>
                  <a:srgbClr val="0070C0"/>
                </a:solidFill>
                <a:latin typeface="+mn-lt"/>
              </a:rPr>
              <a:t>self-production of electricity. </a:t>
            </a:r>
          </a:p>
          <a:p>
            <a:pPr algn="ctr"/>
            <a:endParaRPr lang="en-US" sz="2400" dirty="0" smtClean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6197" y="3398520"/>
            <a:ext cx="4230621" cy="32480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45661" y="1844041"/>
            <a:ext cx="4057736" cy="18426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11631" y="3950568"/>
            <a:ext cx="3731499" cy="27128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92962" y="1742757"/>
            <a:ext cx="6924476" cy="490378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14649" y="131267"/>
            <a:ext cx="3733799" cy="6109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+mn-lt"/>
              </a:rPr>
              <a:t>Project Summary</a:t>
            </a:r>
          </a:p>
          <a:p>
            <a:r>
              <a:rPr lang="en-US" sz="1700" dirty="0" smtClean="0">
                <a:latin typeface="+mn-lt"/>
              </a:rPr>
              <a:t>Analysis 1: Rainwater Collection</a:t>
            </a:r>
          </a:p>
          <a:p>
            <a:r>
              <a:rPr lang="en-US" sz="1700" dirty="0" smtClean="0">
                <a:latin typeface="+mn-lt"/>
              </a:rPr>
              <a:t>     Analysis Goals</a:t>
            </a:r>
          </a:p>
          <a:p>
            <a:r>
              <a:rPr lang="en-US" sz="1700" dirty="0" smtClean="0">
                <a:latin typeface="+mn-lt"/>
              </a:rPr>
              <a:t>     Data Collection</a:t>
            </a:r>
          </a:p>
          <a:p>
            <a:r>
              <a:rPr lang="en-US" sz="1700" dirty="0" smtClean="0">
                <a:latin typeface="+mn-lt"/>
              </a:rPr>
              <a:t>     Description &amp; Design</a:t>
            </a:r>
          </a:p>
          <a:p>
            <a:r>
              <a:rPr lang="en-US" sz="1700" dirty="0" smtClean="0">
                <a:latin typeface="+mn-lt"/>
              </a:rPr>
              <a:t>     Cost Estimation</a:t>
            </a:r>
          </a:p>
          <a:p>
            <a:r>
              <a:rPr lang="en-US" sz="1700" dirty="0" smtClean="0">
                <a:latin typeface="+mn-lt"/>
              </a:rPr>
              <a:t>     Economic Analysis</a:t>
            </a:r>
          </a:p>
          <a:p>
            <a:r>
              <a:rPr lang="en-US" sz="1700" dirty="0" smtClean="0">
                <a:solidFill>
                  <a:srgbClr val="FF0000"/>
                </a:solidFill>
                <a:latin typeface="+mn-lt"/>
              </a:rPr>
              <a:t>Analysis 2: Photovoltaic Array </a:t>
            </a:r>
          </a:p>
          <a:p>
            <a:r>
              <a:rPr lang="en-US" sz="17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1700" dirty="0" smtClean="0">
                <a:solidFill>
                  <a:srgbClr val="FF0000"/>
                </a:solidFill>
                <a:latin typeface="+mn-lt"/>
              </a:rPr>
              <a:t>    Analysis Goals</a:t>
            </a:r>
          </a:p>
          <a:p>
            <a:r>
              <a:rPr lang="en-US" sz="1700" dirty="0" smtClean="0">
                <a:solidFill>
                  <a:srgbClr val="FF0000"/>
                </a:solidFill>
                <a:latin typeface="+mn-lt"/>
              </a:rPr>
              <a:t>     Data Collection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Description &amp; Design</a:t>
            </a:r>
          </a:p>
          <a:p>
            <a:r>
              <a:rPr lang="en-US" sz="1700" dirty="0">
                <a:latin typeface="+mn-lt"/>
              </a:rPr>
              <a:t>	</a:t>
            </a:r>
            <a:r>
              <a:rPr lang="en-US" sz="1700" dirty="0" smtClean="0">
                <a:latin typeface="+mn-lt"/>
              </a:rPr>
              <a:t>Electrical Breadth 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System Layout &amp; Cost Estimation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Economic Analysis</a:t>
            </a:r>
          </a:p>
          <a:p>
            <a:r>
              <a:rPr lang="en-US" sz="1700" dirty="0" smtClean="0">
                <a:latin typeface="+mn-lt"/>
              </a:rPr>
              <a:t>Analysis 3: Operable Solar Shading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Analysis Goals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Colt </a:t>
            </a:r>
            <a:r>
              <a:rPr lang="en-US" sz="1700" dirty="0" err="1" smtClean="0">
                <a:latin typeface="+mn-lt"/>
              </a:rPr>
              <a:t>Shadoglass</a:t>
            </a:r>
            <a:r>
              <a:rPr lang="en-US" sz="1700" dirty="0" smtClean="0">
                <a:latin typeface="+mn-lt"/>
              </a:rPr>
              <a:t> 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Cost Estimation</a:t>
            </a:r>
          </a:p>
          <a:p>
            <a:r>
              <a:rPr lang="en-US" sz="1700" dirty="0" smtClean="0">
                <a:latin typeface="+mn-lt"/>
              </a:rPr>
              <a:t>     Sequencing, Schedule, Logistics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Energy Model</a:t>
            </a:r>
          </a:p>
          <a:p>
            <a:r>
              <a:rPr lang="en-US" sz="1700" dirty="0">
                <a:latin typeface="+mn-lt"/>
              </a:rPr>
              <a:t>	</a:t>
            </a:r>
            <a:r>
              <a:rPr lang="en-US" sz="1700" dirty="0" smtClean="0">
                <a:latin typeface="+mn-lt"/>
              </a:rPr>
              <a:t>Mechanical Breadth</a:t>
            </a:r>
          </a:p>
          <a:p>
            <a:r>
              <a:rPr lang="en-US" sz="1700" dirty="0" smtClean="0">
                <a:latin typeface="+mn-lt"/>
              </a:rPr>
              <a:t>Thesis Recap</a:t>
            </a:r>
          </a:p>
          <a:p>
            <a:r>
              <a:rPr lang="en-US" sz="1700" dirty="0" smtClean="0">
                <a:latin typeface="+mn-lt"/>
              </a:rPr>
              <a:t>Acknowledgements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3868400" y="3652104"/>
            <a:ext cx="6096000" cy="1377096"/>
          </a:xfrm>
          <a:prstGeom prst="straightConnector1">
            <a:avLst/>
          </a:prstGeom>
          <a:ln w="63500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937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4683" y="2311359"/>
            <a:ext cx="4800600" cy="2235279"/>
          </a:xfrm>
          <a:prstGeom prst="rect">
            <a:avLst/>
          </a:prstGeom>
          <a:effectLst>
            <a:glow rad="1371600">
              <a:schemeClr val="accent1">
                <a:alpha val="4000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cxnSp>
        <p:nvCxnSpPr>
          <p:cNvPr id="5" name="Straight Connector 4"/>
          <p:cNvCxnSpPr/>
          <p:nvPr/>
        </p:nvCxnSpPr>
        <p:spPr>
          <a:xfrm>
            <a:off x="3886200" y="0"/>
            <a:ext cx="0" cy="6858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886200" y="914400"/>
            <a:ext cx="23545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243815" y="195590"/>
            <a:ext cx="39489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+mn-lt"/>
              </a:rPr>
              <a:t>Bob Stano | Construction</a:t>
            </a:r>
            <a:endParaRPr lang="en-US" sz="2800" b="1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96814" y="132746"/>
            <a:ext cx="8710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+mn-lt"/>
              </a:rPr>
              <a:t>Analysis 2 - Photovoltaic Array</a:t>
            </a:r>
            <a:endParaRPr lang="en-US" sz="3200" b="1" i="1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506" y="1905000"/>
            <a:ext cx="1961883" cy="382237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359101" y="5837656"/>
            <a:ext cx="23038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atin typeface="+mn-lt"/>
              </a:rPr>
              <a:t>Sharp ND-F4Q300</a:t>
            </a:r>
            <a:endParaRPr lang="en-US" sz="2000" b="1" dirty="0"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6943" y="1905000"/>
            <a:ext cx="2967756" cy="382237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6267" y="1109991"/>
            <a:ext cx="8386763" cy="540495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84000" y="1682549"/>
            <a:ext cx="2378029" cy="3476297"/>
          </a:xfrm>
          <a:prstGeom prst="rect">
            <a:avLst/>
          </a:prstGeom>
          <a:effectLst>
            <a:glow rad="393700">
              <a:schemeClr val="accent1">
                <a:alpha val="40000"/>
              </a:schemeClr>
            </a:glow>
          </a:effectLst>
        </p:spPr>
      </p:pic>
      <p:sp>
        <p:nvSpPr>
          <p:cNvPr id="21" name="TextBox 20"/>
          <p:cNvSpPr txBox="1"/>
          <p:nvPr/>
        </p:nvSpPr>
        <p:spPr>
          <a:xfrm>
            <a:off x="19237441" y="5619690"/>
            <a:ext cx="43083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err="1" smtClean="0">
                <a:latin typeface="+mn-lt"/>
              </a:rPr>
              <a:t>Schletter</a:t>
            </a:r>
            <a:r>
              <a:rPr lang="en-US" sz="2000" b="1" dirty="0" smtClean="0">
                <a:latin typeface="+mn-lt"/>
              </a:rPr>
              <a:t> </a:t>
            </a:r>
            <a:r>
              <a:rPr lang="en-US" sz="2000" b="1" dirty="0" err="1" smtClean="0">
                <a:latin typeface="+mn-lt"/>
              </a:rPr>
              <a:t>VarioTop</a:t>
            </a:r>
            <a:r>
              <a:rPr lang="en-US" sz="2000" b="1" dirty="0" smtClean="0">
                <a:latin typeface="+mn-lt"/>
              </a:rPr>
              <a:t> Racking System</a:t>
            </a:r>
            <a:endParaRPr lang="en-US" sz="2000" b="1" dirty="0"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4331377" y="5619690"/>
            <a:ext cx="22573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atin typeface="+mn-lt"/>
              </a:rPr>
              <a:t>Aurora PVI-12.0-I</a:t>
            </a:r>
          </a:p>
          <a:p>
            <a:pPr algn="ctr"/>
            <a:r>
              <a:rPr lang="en-US" sz="2000" b="1" dirty="0" smtClean="0">
                <a:latin typeface="+mn-lt"/>
              </a:rPr>
              <a:t>Inverter</a:t>
            </a:r>
            <a:endParaRPr lang="en-US" sz="2000" b="1" dirty="0">
              <a:latin typeface="+mn-l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061710" y="2088827"/>
            <a:ext cx="2908906" cy="152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072933" y="2822846"/>
            <a:ext cx="2908906" cy="152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8874449" y="131267"/>
            <a:ext cx="73615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+mn-lt"/>
              </a:rPr>
              <a:t>Aria Health | Torresdale Campus | ED Expansion</a:t>
            </a:r>
            <a:endParaRPr lang="en-US" sz="2800" b="1" dirty="0">
              <a:latin typeface="+mn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905400" y="1201696"/>
            <a:ext cx="3196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u="sng" dirty="0" smtClean="0">
                <a:latin typeface="+mn-lt"/>
              </a:rPr>
              <a:t>Description &amp; Design</a:t>
            </a:r>
            <a:endParaRPr lang="en-US" sz="2400" b="1" i="1" u="sng" dirty="0">
              <a:latin typeface="+mn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4649" y="131267"/>
            <a:ext cx="3733799" cy="6109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+mn-lt"/>
              </a:rPr>
              <a:t>Project Summary</a:t>
            </a:r>
          </a:p>
          <a:p>
            <a:r>
              <a:rPr lang="en-US" sz="1700" dirty="0" smtClean="0">
                <a:latin typeface="+mn-lt"/>
              </a:rPr>
              <a:t>Analysis 1: Rainwater Collection</a:t>
            </a:r>
          </a:p>
          <a:p>
            <a:r>
              <a:rPr lang="en-US" sz="1700" dirty="0" smtClean="0">
                <a:latin typeface="+mn-lt"/>
              </a:rPr>
              <a:t>     Analysis Goals</a:t>
            </a:r>
          </a:p>
          <a:p>
            <a:r>
              <a:rPr lang="en-US" sz="1700" dirty="0" smtClean="0">
                <a:latin typeface="+mn-lt"/>
              </a:rPr>
              <a:t>     Data Collection</a:t>
            </a:r>
          </a:p>
          <a:p>
            <a:r>
              <a:rPr lang="en-US" sz="1700" dirty="0" smtClean="0">
                <a:latin typeface="+mn-lt"/>
              </a:rPr>
              <a:t>     Description &amp; Design</a:t>
            </a:r>
          </a:p>
          <a:p>
            <a:r>
              <a:rPr lang="en-US" sz="1700" dirty="0" smtClean="0">
                <a:latin typeface="+mn-lt"/>
              </a:rPr>
              <a:t>     Cost Estimation</a:t>
            </a:r>
          </a:p>
          <a:p>
            <a:r>
              <a:rPr lang="en-US" sz="1700" dirty="0" smtClean="0">
                <a:latin typeface="+mn-lt"/>
              </a:rPr>
              <a:t>     Economic Analysis</a:t>
            </a:r>
          </a:p>
          <a:p>
            <a:r>
              <a:rPr lang="en-US" sz="1700" dirty="0" smtClean="0">
                <a:latin typeface="+mn-lt"/>
              </a:rPr>
              <a:t>Analysis 2: Photovoltaic Array 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Analysis Goals</a:t>
            </a:r>
          </a:p>
          <a:p>
            <a:r>
              <a:rPr lang="en-US" sz="1700" dirty="0" smtClean="0">
                <a:latin typeface="+mn-lt"/>
              </a:rPr>
              <a:t>     Data Collection</a:t>
            </a:r>
          </a:p>
          <a:p>
            <a:r>
              <a:rPr lang="en-US" sz="17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1700" dirty="0" smtClean="0">
                <a:solidFill>
                  <a:srgbClr val="FF0000"/>
                </a:solidFill>
                <a:latin typeface="+mn-lt"/>
              </a:rPr>
              <a:t>    Description &amp; Design</a:t>
            </a:r>
          </a:p>
          <a:p>
            <a:r>
              <a:rPr lang="en-US" sz="1700" dirty="0">
                <a:latin typeface="+mn-lt"/>
              </a:rPr>
              <a:t>	</a:t>
            </a:r>
            <a:r>
              <a:rPr lang="en-US" sz="1700" dirty="0" smtClean="0">
                <a:latin typeface="+mn-lt"/>
              </a:rPr>
              <a:t>Electrical Breadth 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System Layout &amp; Cost Estimation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Economic Analysis</a:t>
            </a:r>
          </a:p>
          <a:p>
            <a:r>
              <a:rPr lang="en-US" sz="1700" dirty="0" smtClean="0">
                <a:latin typeface="+mn-lt"/>
              </a:rPr>
              <a:t>Analysis 3: Operable Solar Shading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Analysis Goals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Colt </a:t>
            </a:r>
            <a:r>
              <a:rPr lang="en-US" sz="1700" dirty="0" err="1" smtClean="0">
                <a:latin typeface="+mn-lt"/>
              </a:rPr>
              <a:t>Shadoglass</a:t>
            </a:r>
            <a:r>
              <a:rPr lang="en-US" sz="1700" dirty="0" smtClean="0">
                <a:latin typeface="+mn-lt"/>
              </a:rPr>
              <a:t> 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Cost Estimation</a:t>
            </a:r>
          </a:p>
          <a:p>
            <a:r>
              <a:rPr lang="en-US" sz="1700" dirty="0" smtClean="0">
                <a:latin typeface="+mn-lt"/>
              </a:rPr>
              <a:t>     Sequencing, Schedule, Logistics</a:t>
            </a:r>
          </a:p>
          <a:p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    Energy Model</a:t>
            </a:r>
          </a:p>
          <a:p>
            <a:r>
              <a:rPr lang="en-US" sz="1700" dirty="0">
                <a:latin typeface="+mn-lt"/>
              </a:rPr>
              <a:t>	</a:t>
            </a:r>
            <a:r>
              <a:rPr lang="en-US" sz="1700" dirty="0" smtClean="0">
                <a:latin typeface="+mn-lt"/>
              </a:rPr>
              <a:t>Mechanical Breadth</a:t>
            </a:r>
          </a:p>
          <a:p>
            <a:r>
              <a:rPr lang="en-US" sz="1700" dirty="0" smtClean="0">
                <a:latin typeface="+mn-lt"/>
              </a:rPr>
              <a:t>Thesis Recap</a:t>
            </a:r>
          </a:p>
          <a:p>
            <a:r>
              <a:rPr lang="en-US" sz="1700" dirty="0" smtClean="0">
                <a:latin typeface="+mn-lt"/>
              </a:rPr>
              <a:t>Acknowledgements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888029" y="3128078"/>
            <a:ext cx="1904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10.8 kW Produced</a:t>
            </a:r>
            <a:endParaRPr lang="en-US" sz="18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cxnSp>
        <p:nvCxnSpPr>
          <p:cNvPr id="6" name="Straight Arrow Connector 5"/>
          <p:cNvCxnSpPr>
            <a:stCxn id="2" idx="3"/>
          </p:cNvCxnSpPr>
          <p:nvPr/>
        </p:nvCxnSpPr>
        <p:spPr>
          <a:xfrm flipV="1">
            <a:off x="12792205" y="2744259"/>
            <a:ext cx="12224731" cy="568485"/>
          </a:xfrm>
          <a:prstGeom prst="straightConnector1">
            <a:avLst/>
          </a:prstGeom>
          <a:ln w="38100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626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22" grpId="0"/>
      <p:bldP spid="23" grpId="0" animBg="1"/>
      <p:bldP spid="24" grpId="0" animBg="1"/>
      <p:bldP spid="2" grpId="0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TC103090434[[fn=Wood Type]]</Template>
  <TotalTime>4432</TotalTime>
  <Words>1824</Words>
  <Application>Microsoft Office PowerPoint</Application>
  <PresentationFormat>Custom</PresentationFormat>
  <Paragraphs>691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Penn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Coppin State University</dc:title>
  <dc:creator>Corie Ambler</dc:creator>
  <cp:lastModifiedBy>PSUAE</cp:lastModifiedBy>
  <cp:revision>214</cp:revision>
  <dcterms:created xsi:type="dcterms:W3CDTF">2006-11-29T18:17:25Z</dcterms:created>
  <dcterms:modified xsi:type="dcterms:W3CDTF">2014-05-05T20:29:20Z</dcterms:modified>
</cp:coreProperties>
</file>